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91" r:id="rId3"/>
  </p:sldMasterIdLst>
  <p:notesMasterIdLst>
    <p:notesMasterId r:id="rId28"/>
  </p:notesMasterIdLst>
  <p:sldIdLst>
    <p:sldId id="333" r:id="rId4"/>
    <p:sldId id="325" r:id="rId5"/>
    <p:sldId id="326" r:id="rId6"/>
    <p:sldId id="334" r:id="rId7"/>
    <p:sldId id="345" r:id="rId8"/>
    <p:sldId id="335" r:id="rId9"/>
    <p:sldId id="329" r:id="rId10"/>
    <p:sldId id="336" r:id="rId11"/>
    <p:sldId id="337" r:id="rId12"/>
    <p:sldId id="338" r:id="rId13"/>
    <p:sldId id="339" r:id="rId14"/>
    <p:sldId id="340" r:id="rId15"/>
    <p:sldId id="328" r:id="rId16"/>
    <p:sldId id="330" r:id="rId17"/>
    <p:sldId id="332" r:id="rId18"/>
    <p:sldId id="327" r:id="rId19"/>
    <p:sldId id="342" r:id="rId20"/>
    <p:sldId id="346" r:id="rId21"/>
    <p:sldId id="341" r:id="rId22"/>
    <p:sldId id="343" r:id="rId23"/>
    <p:sldId id="344" r:id="rId24"/>
    <p:sldId id="257" r:id="rId25"/>
    <p:sldId id="259" r:id="rId26"/>
    <p:sldId id="331"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3" d="100"/>
          <a:sy n="73" d="100"/>
        </p:scale>
        <p:origin x="117" y="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viewProps" Target="viewProps.xml"/></Relationships>
</file>

<file path=ppt/media/image10.jp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72ADE4-BECC-425A-8496-5D464916D69F}" type="datetimeFigureOut">
              <a:rPr lang="zh-CN" altLang="en-US" smtClean="0"/>
              <a:t>2021/7/18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A99C0-B17C-48D7-AD96-43E16195093F}" type="slidenum">
              <a:rPr lang="zh-CN" altLang="en-US" smtClean="0"/>
              <a:t>‹#›</a:t>
            </a:fld>
            <a:endParaRPr lang="zh-CN" altLang="en-US"/>
          </a:p>
        </p:txBody>
      </p:sp>
    </p:spTree>
    <p:extLst>
      <p:ext uri="{BB962C8B-B14F-4D97-AF65-F5344CB8AC3E}">
        <p14:creationId xmlns:p14="http://schemas.microsoft.com/office/powerpoint/2010/main" val="24436231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790160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2247493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200764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5" Type="http://schemas.openxmlformats.org/officeDocument/2006/relationships/image" Target="../media/image5.emf"/><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 Id="rId5" Type="http://schemas.openxmlformats.org/officeDocument/2006/relationships/image" Target="../media/image5.emf"/><Relationship Id="rId4" Type="http://schemas.openxmlformats.org/officeDocument/2006/relationships/image" Target="../media/image4.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E6EBEC"/>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1520289A-F15E-4E82-B8AA-F997437DB200}"/>
              </a:ext>
            </a:extLst>
          </p:cNvPr>
          <p:cNvGrpSpPr/>
          <p:nvPr userDrawn="1"/>
        </p:nvGrpSpPr>
        <p:grpSpPr bwMode="gray">
          <a:xfrm>
            <a:off x="0" y="0"/>
            <a:ext cx="12192000" cy="6858000"/>
            <a:chOff x="0" y="0"/>
            <a:chExt cx="12192000" cy="6858000"/>
          </a:xfrm>
        </p:grpSpPr>
        <p:pic>
          <p:nvPicPr>
            <p:cNvPr id="15" name="Picture 14" descr="A picture containing sky, indoor&#10;&#10;Description automatically generated">
              <a:extLst>
                <a:ext uri="{FF2B5EF4-FFF2-40B4-BE49-F238E27FC236}">
                  <a16:creationId xmlns:a16="http://schemas.microsoft.com/office/drawing/2014/main" id="{3C046356-1CEE-4849-B80A-2AA2CA19D65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0" y="0"/>
              <a:ext cx="7299959" cy="6858000"/>
            </a:xfrm>
            <a:prstGeom prst="rect">
              <a:avLst/>
            </a:prstGeom>
            <a:solidFill>
              <a:srgbClr val="E6EBED"/>
            </a:solidFill>
          </p:spPr>
        </p:pic>
        <p:pic>
          <p:nvPicPr>
            <p:cNvPr id="16" name="Picture 15" descr="A picture containing sky, indoor&#10;&#10;Description automatically generated">
              <a:extLst>
                <a:ext uri="{FF2B5EF4-FFF2-40B4-BE49-F238E27FC236}">
                  <a16:creationId xmlns:a16="http://schemas.microsoft.com/office/drawing/2014/main" id="{0B638CEF-F82F-4426-9320-8484F3BE467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1" b="-1"/>
            <a:stretch/>
          </p:blipFill>
          <p:spPr bwMode="gray">
            <a:xfrm>
              <a:off x="7299960" y="0"/>
              <a:ext cx="4892040" cy="6858000"/>
            </a:xfrm>
            <a:prstGeom prst="rect">
              <a:avLst/>
            </a:prstGeom>
          </p:spPr>
        </p:pic>
        <p:pic>
          <p:nvPicPr>
            <p:cNvPr id="17" name="Picture 16" descr="A picture containing sky, indoor&#10;&#10;Description automatically generated">
              <a:extLst>
                <a:ext uri="{FF2B5EF4-FFF2-40B4-BE49-F238E27FC236}">
                  <a16:creationId xmlns:a16="http://schemas.microsoft.com/office/drawing/2014/main" id="{B9BDC56A-BE28-4BFC-983B-6530DAC642F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2788920" y="0"/>
              <a:ext cx="7299959" cy="6858000"/>
            </a:xfrm>
            <a:prstGeom prst="rect">
              <a:avLst/>
            </a:prstGeom>
            <a:solidFill>
              <a:srgbClr val="E6EBED"/>
            </a:solidFill>
          </p:spPr>
        </p:pic>
        <p:pic>
          <p:nvPicPr>
            <p:cNvPr id="18" name="Picture 17" descr="A picture containing sky, indoor&#10;&#10;Description automatically generated">
              <a:extLst>
                <a:ext uri="{FF2B5EF4-FFF2-40B4-BE49-F238E27FC236}">
                  <a16:creationId xmlns:a16="http://schemas.microsoft.com/office/drawing/2014/main" id="{5C7CC09F-7116-4C84-98AC-4CA3D3F94DE5}"/>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bwMode="gray">
            <a:xfrm>
              <a:off x="6267450" y="0"/>
              <a:ext cx="5924550" cy="2081724"/>
            </a:xfrm>
            <a:prstGeom prst="rect">
              <a:avLst/>
            </a:prstGeom>
          </p:spPr>
        </p:pic>
      </p:grpSp>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Tree>
    <p:extLst>
      <p:ext uri="{BB962C8B-B14F-4D97-AF65-F5344CB8AC3E}">
        <p14:creationId xmlns:p14="http://schemas.microsoft.com/office/powerpoint/2010/main" val="318587699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M365-DEMO">
    <p:bg>
      <p:bgPr>
        <a:solidFill>
          <a:srgbClr val="E6EBEC"/>
        </a:solidFill>
        <a:effectLst/>
      </p:bgPr>
    </p:bg>
    <p:spTree>
      <p:nvGrpSpPr>
        <p:cNvPr id="1" name=""/>
        <p:cNvGrpSpPr/>
        <p:nvPr/>
      </p:nvGrpSpPr>
      <p:grpSpPr>
        <a:xfrm>
          <a:off x="0" y="0"/>
          <a:ext cx="0" cy="0"/>
          <a:chOff x="0" y="0"/>
          <a:chExt cx="0" cy="0"/>
        </a:xfrm>
      </p:grpSpPr>
      <p:grpSp>
        <p:nvGrpSpPr>
          <p:cNvPr id="14" name="Group 13" hidden="1">
            <a:extLst>
              <a:ext uri="{FF2B5EF4-FFF2-40B4-BE49-F238E27FC236}">
                <a16:creationId xmlns:a16="http://schemas.microsoft.com/office/drawing/2014/main" id="{1520289A-F15E-4E82-B8AA-F997437DB200}"/>
              </a:ext>
            </a:extLst>
          </p:cNvPr>
          <p:cNvGrpSpPr/>
          <p:nvPr userDrawn="1"/>
        </p:nvGrpSpPr>
        <p:grpSpPr bwMode="gray">
          <a:xfrm>
            <a:off x="0" y="0"/>
            <a:ext cx="12192000" cy="6858000"/>
            <a:chOff x="0" y="0"/>
            <a:chExt cx="12192000" cy="6858000"/>
          </a:xfrm>
        </p:grpSpPr>
        <p:pic>
          <p:nvPicPr>
            <p:cNvPr id="15" name="Picture 14" descr="A picture containing sky, indoor&#10;&#10;Description automatically generated">
              <a:extLst>
                <a:ext uri="{FF2B5EF4-FFF2-40B4-BE49-F238E27FC236}">
                  <a16:creationId xmlns:a16="http://schemas.microsoft.com/office/drawing/2014/main" id="{3C046356-1CEE-4849-B80A-2AA2CA19D65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0" y="0"/>
              <a:ext cx="7299959" cy="6858000"/>
            </a:xfrm>
            <a:prstGeom prst="rect">
              <a:avLst/>
            </a:prstGeom>
            <a:solidFill>
              <a:srgbClr val="E6EBED"/>
            </a:solidFill>
          </p:spPr>
        </p:pic>
        <p:pic>
          <p:nvPicPr>
            <p:cNvPr id="16" name="Picture 15" descr="A picture containing sky, indoor&#10;&#10;Description automatically generated">
              <a:extLst>
                <a:ext uri="{FF2B5EF4-FFF2-40B4-BE49-F238E27FC236}">
                  <a16:creationId xmlns:a16="http://schemas.microsoft.com/office/drawing/2014/main" id="{0B638CEF-F82F-4426-9320-8484F3BE467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1" b="-1"/>
            <a:stretch/>
          </p:blipFill>
          <p:spPr bwMode="gray">
            <a:xfrm>
              <a:off x="7299960" y="0"/>
              <a:ext cx="4892040" cy="6858000"/>
            </a:xfrm>
            <a:prstGeom prst="rect">
              <a:avLst/>
            </a:prstGeom>
          </p:spPr>
        </p:pic>
        <p:pic>
          <p:nvPicPr>
            <p:cNvPr id="17" name="Picture 16" descr="A picture containing sky, indoor&#10;&#10;Description automatically generated">
              <a:extLst>
                <a:ext uri="{FF2B5EF4-FFF2-40B4-BE49-F238E27FC236}">
                  <a16:creationId xmlns:a16="http://schemas.microsoft.com/office/drawing/2014/main" id="{B9BDC56A-BE28-4BFC-983B-6530DAC642F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2788920" y="0"/>
              <a:ext cx="7299959" cy="6858000"/>
            </a:xfrm>
            <a:prstGeom prst="rect">
              <a:avLst/>
            </a:prstGeom>
            <a:solidFill>
              <a:srgbClr val="E6EBED"/>
            </a:solidFill>
          </p:spPr>
        </p:pic>
        <p:pic>
          <p:nvPicPr>
            <p:cNvPr id="18" name="Picture 17" descr="A picture containing sky, indoor&#10;&#10;Description automatically generated">
              <a:extLst>
                <a:ext uri="{FF2B5EF4-FFF2-40B4-BE49-F238E27FC236}">
                  <a16:creationId xmlns:a16="http://schemas.microsoft.com/office/drawing/2014/main" id="{5C7CC09F-7116-4C84-98AC-4CA3D3F94DE5}"/>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bwMode="gray">
            <a:xfrm>
              <a:off x="6267450" y="0"/>
              <a:ext cx="5924550" cy="2081724"/>
            </a:xfrm>
            <a:prstGeom prst="rect">
              <a:avLst/>
            </a:prstGeom>
          </p:spPr>
        </p:pic>
      </p:grpSp>
      <p:pic>
        <p:nvPicPr>
          <p:cNvPr id="6" name="MS logo gray - EMF" descr="Microsoft logo, gray text version" hidden="1">
            <a:extLst>
              <a:ext uri="{FF2B5EF4-FFF2-40B4-BE49-F238E27FC236}">
                <a16:creationId xmlns:a16="http://schemas.microsoft.com/office/drawing/2014/main" id="{B9532AFA-78E5-4324-9D56-4D4CE7440E29}"/>
              </a:ext>
            </a:extLst>
          </p:cNvPr>
          <p:cNvPicPr>
            <a:picLocks noChangeAspect="1"/>
          </p:cNvPicPr>
          <p:nvPr userDrawn="1"/>
        </p:nvPicPr>
        <p:blipFill>
          <a:blip r:embed="rId5"/>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674391344"/>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0727242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4051328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5696407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4851822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471006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1263327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5394481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1654820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14684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0276484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8411904"/>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5300168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6849274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39907573"/>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789507600"/>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7051">
                      <a:schemeClr val="tx1"/>
                    </a:gs>
                    <a:gs pos="20000">
                      <a:schemeClr val="tx1"/>
                    </a:gs>
                  </a:gsLst>
                  <a:lin ang="5400000" scaled="1"/>
                </a:gra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0946665"/>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371887988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272968180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289420064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90265">
                      <a:srgbClr val="30E5D0"/>
                    </a:gs>
                    <a:gs pos="75641">
                      <a:srgbClr val="30E5D0"/>
                    </a:gs>
                  </a:gsLst>
                  <a:lin ang="5400000" scaled="1"/>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0248005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4073510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75641">
                      <a:schemeClr val="tx1"/>
                    </a:gs>
                    <a:gs pos="59615">
                      <a:schemeClr val="tx1"/>
                    </a:gs>
                  </a:gsLst>
                  <a:lin ang="5400000" scaled="1"/>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2671822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785322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11356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280285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587706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036668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8022563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E6EBEC"/>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1520289A-F15E-4E82-B8AA-F997437DB200}"/>
              </a:ext>
            </a:extLst>
          </p:cNvPr>
          <p:cNvGrpSpPr/>
          <p:nvPr userDrawn="1"/>
        </p:nvGrpSpPr>
        <p:grpSpPr bwMode="gray">
          <a:xfrm>
            <a:off x="0" y="0"/>
            <a:ext cx="12192000" cy="6858000"/>
            <a:chOff x="0" y="0"/>
            <a:chExt cx="12192000" cy="6858000"/>
          </a:xfrm>
        </p:grpSpPr>
        <p:pic>
          <p:nvPicPr>
            <p:cNvPr id="15" name="Picture 14" descr="A picture containing sky, indoor&#10;&#10;Description automatically generated">
              <a:extLst>
                <a:ext uri="{FF2B5EF4-FFF2-40B4-BE49-F238E27FC236}">
                  <a16:creationId xmlns:a16="http://schemas.microsoft.com/office/drawing/2014/main" id="{3C046356-1CEE-4849-B80A-2AA2CA19D65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0" y="0"/>
              <a:ext cx="7299959" cy="6858000"/>
            </a:xfrm>
            <a:prstGeom prst="rect">
              <a:avLst/>
            </a:prstGeom>
            <a:solidFill>
              <a:srgbClr val="E6EBED"/>
            </a:solidFill>
          </p:spPr>
        </p:pic>
        <p:pic>
          <p:nvPicPr>
            <p:cNvPr id="16" name="Picture 15" descr="A picture containing sky, indoor&#10;&#10;Description automatically generated">
              <a:extLst>
                <a:ext uri="{FF2B5EF4-FFF2-40B4-BE49-F238E27FC236}">
                  <a16:creationId xmlns:a16="http://schemas.microsoft.com/office/drawing/2014/main" id="{0B638CEF-F82F-4426-9320-8484F3BE467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1" b="-1"/>
            <a:stretch/>
          </p:blipFill>
          <p:spPr bwMode="gray">
            <a:xfrm>
              <a:off x="7299960" y="0"/>
              <a:ext cx="4892040" cy="6858000"/>
            </a:xfrm>
            <a:prstGeom prst="rect">
              <a:avLst/>
            </a:prstGeom>
          </p:spPr>
        </p:pic>
        <p:pic>
          <p:nvPicPr>
            <p:cNvPr id="17" name="Picture 16" descr="A picture containing sky, indoor&#10;&#10;Description automatically generated">
              <a:extLst>
                <a:ext uri="{FF2B5EF4-FFF2-40B4-BE49-F238E27FC236}">
                  <a16:creationId xmlns:a16="http://schemas.microsoft.com/office/drawing/2014/main" id="{B9BDC56A-BE28-4BFC-983B-6530DAC642F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2788920" y="0"/>
              <a:ext cx="7299959" cy="6858000"/>
            </a:xfrm>
            <a:prstGeom prst="rect">
              <a:avLst/>
            </a:prstGeom>
            <a:solidFill>
              <a:srgbClr val="E6EBED"/>
            </a:solidFill>
          </p:spPr>
        </p:pic>
        <p:pic>
          <p:nvPicPr>
            <p:cNvPr id="18" name="Picture 17" descr="A picture containing sky, indoor&#10;&#10;Description automatically generated">
              <a:extLst>
                <a:ext uri="{FF2B5EF4-FFF2-40B4-BE49-F238E27FC236}">
                  <a16:creationId xmlns:a16="http://schemas.microsoft.com/office/drawing/2014/main" id="{5C7CC09F-7116-4C84-98AC-4CA3D3F94DE5}"/>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bwMode="gray">
            <a:xfrm>
              <a:off x="6267450" y="0"/>
              <a:ext cx="5924550" cy="2081724"/>
            </a:xfrm>
            <a:prstGeom prst="rect">
              <a:avLst/>
            </a:prstGeom>
          </p:spPr>
        </p:pic>
      </p:grpSp>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Tree>
    <p:extLst>
      <p:ext uri="{BB962C8B-B14F-4D97-AF65-F5344CB8AC3E}">
        <p14:creationId xmlns:p14="http://schemas.microsoft.com/office/powerpoint/2010/main" val="77102715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M365-DEMO">
    <p:bg>
      <p:bgPr>
        <a:solidFill>
          <a:srgbClr val="E6EBEC"/>
        </a:solidFill>
        <a:effectLst/>
      </p:bgPr>
    </p:bg>
    <p:spTree>
      <p:nvGrpSpPr>
        <p:cNvPr id="1" name=""/>
        <p:cNvGrpSpPr/>
        <p:nvPr/>
      </p:nvGrpSpPr>
      <p:grpSpPr>
        <a:xfrm>
          <a:off x="0" y="0"/>
          <a:ext cx="0" cy="0"/>
          <a:chOff x="0" y="0"/>
          <a:chExt cx="0" cy="0"/>
        </a:xfrm>
      </p:grpSpPr>
      <p:grpSp>
        <p:nvGrpSpPr>
          <p:cNvPr id="14" name="Group 13" hidden="1">
            <a:extLst>
              <a:ext uri="{FF2B5EF4-FFF2-40B4-BE49-F238E27FC236}">
                <a16:creationId xmlns:a16="http://schemas.microsoft.com/office/drawing/2014/main" id="{1520289A-F15E-4E82-B8AA-F997437DB200}"/>
              </a:ext>
            </a:extLst>
          </p:cNvPr>
          <p:cNvGrpSpPr/>
          <p:nvPr userDrawn="1"/>
        </p:nvGrpSpPr>
        <p:grpSpPr bwMode="gray">
          <a:xfrm>
            <a:off x="0" y="0"/>
            <a:ext cx="12192000" cy="6858000"/>
            <a:chOff x="0" y="0"/>
            <a:chExt cx="12192000" cy="6858000"/>
          </a:xfrm>
        </p:grpSpPr>
        <p:pic>
          <p:nvPicPr>
            <p:cNvPr id="15" name="Picture 14" descr="A picture containing sky, indoor&#10;&#10;Description automatically generated">
              <a:extLst>
                <a:ext uri="{FF2B5EF4-FFF2-40B4-BE49-F238E27FC236}">
                  <a16:creationId xmlns:a16="http://schemas.microsoft.com/office/drawing/2014/main" id="{3C046356-1CEE-4849-B80A-2AA2CA19D65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0" y="0"/>
              <a:ext cx="7299959" cy="6858000"/>
            </a:xfrm>
            <a:prstGeom prst="rect">
              <a:avLst/>
            </a:prstGeom>
            <a:solidFill>
              <a:srgbClr val="E6EBED"/>
            </a:solidFill>
          </p:spPr>
        </p:pic>
        <p:pic>
          <p:nvPicPr>
            <p:cNvPr id="16" name="Picture 15" descr="A picture containing sky, indoor&#10;&#10;Description automatically generated">
              <a:extLst>
                <a:ext uri="{FF2B5EF4-FFF2-40B4-BE49-F238E27FC236}">
                  <a16:creationId xmlns:a16="http://schemas.microsoft.com/office/drawing/2014/main" id="{0B638CEF-F82F-4426-9320-8484F3BE467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1" b="-1"/>
            <a:stretch/>
          </p:blipFill>
          <p:spPr bwMode="gray">
            <a:xfrm>
              <a:off x="7299960" y="0"/>
              <a:ext cx="4892040" cy="6858000"/>
            </a:xfrm>
            <a:prstGeom prst="rect">
              <a:avLst/>
            </a:prstGeom>
          </p:spPr>
        </p:pic>
        <p:pic>
          <p:nvPicPr>
            <p:cNvPr id="17" name="Picture 16" descr="A picture containing sky, indoor&#10;&#10;Description automatically generated">
              <a:extLst>
                <a:ext uri="{FF2B5EF4-FFF2-40B4-BE49-F238E27FC236}">
                  <a16:creationId xmlns:a16="http://schemas.microsoft.com/office/drawing/2014/main" id="{B9BDC56A-BE28-4BFC-983B-6530DAC642F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2788920" y="0"/>
              <a:ext cx="7299959" cy="6858000"/>
            </a:xfrm>
            <a:prstGeom prst="rect">
              <a:avLst/>
            </a:prstGeom>
            <a:solidFill>
              <a:srgbClr val="E6EBED"/>
            </a:solidFill>
          </p:spPr>
        </p:pic>
        <p:pic>
          <p:nvPicPr>
            <p:cNvPr id="18" name="Picture 17" descr="A picture containing sky, indoor&#10;&#10;Description automatically generated">
              <a:extLst>
                <a:ext uri="{FF2B5EF4-FFF2-40B4-BE49-F238E27FC236}">
                  <a16:creationId xmlns:a16="http://schemas.microsoft.com/office/drawing/2014/main" id="{5C7CC09F-7116-4C84-98AC-4CA3D3F94DE5}"/>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bwMode="gray">
            <a:xfrm>
              <a:off x="6267450" y="0"/>
              <a:ext cx="5924550" cy="2081724"/>
            </a:xfrm>
            <a:prstGeom prst="rect">
              <a:avLst/>
            </a:prstGeom>
          </p:spPr>
        </p:pic>
      </p:grpSp>
      <p:pic>
        <p:nvPicPr>
          <p:cNvPr id="6" name="MS logo gray - EMF" descr="Microsoft logo, gray text version" hidden="1">
            <a:extLst>
              <a:ext uri="{FF2B5EF4-FFF2-40B4-BE49-F238E27FC236}">
                <a16:creationId xmlns:a16="http://schemas.microsoft.com/office/drawing/2014/main" id="{B9532AFA-78E5-4324-9D56-4D4CE7440E29}"/>
              </a:ext>
            </a:extLst>
          </p:cNvPr>
          <p:cNvPicPr>
            <a:picLocks noChangeAspect="1"/>
          </p:cNvPicPr>
          <p:nvPr userDrawn="1"/>
        </p:nvPicPr>
        <p:blipFill>
          <a:blip r:embed="rId5"/>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720894511"/>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37021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556552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8625215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3392234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4939551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0353412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2021/7/18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7910116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7732642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32347347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85196725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8207126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6400689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7629727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1772240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33014401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7051">
                      <a:schemeClr val="tx1"/>
                    </a:gs>
                    <a:gs pos="20000">
                      <a:schemeClr val="tx1"/>
                    </a:gs>
                  </a:gsLst>
                  <a:lin ang="5400000" scaled="1"/>
                </a:gra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2622245"/>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2021/7/18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228750544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300377892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286915513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90265">
                      <a:srgbClr val="30E5D0"/>
                    </a:gs>
                    <a:gs pos="75641">
                      <a:srgbClr val="30E5D0"/>
                    </a:gs>
                  </a:gsLst>
                  <a:lin ang="5400000" scaled="1"/>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6834340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815678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75641">
                      <a:schemeClr val="tx1"/>
                    </a:gs>
                    <a:gs pos="59615">
                      <a:schemeClr val="tx1"/>
                    </a:gs>
                  </a:gsLst>
                  <a:lin ang="5400000" scaled="1"/>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6000377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16448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21189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12951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74775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2021/7/18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880759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3288144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image" Target="../media/image1.emf"/><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26" Type="http://schemas.openxmlformats.org/officeDocument/2006/relationships/slideLayout" Target="../slideLayouts/slideLayout67.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5" Type="http://schemas.openxmlformats.org/officeDocument/2006/relationships/slideLayout" Target="../slideLayouts/slideLayout66.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29" Type="http://schemas.openxmlformats.org/officeDocument/2006/relationships/slideLayout" Target="../slideLayouts/slideLayout70.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24" Type="http://schemas.openxmlformats.org/officeDocument/2006/relationships/slideLayout" Target="../slideLayouts/slideLayout65.xml"/><Relationship Id="rId32" Type="http://schemas.openxmlformats.org/officeDocument/2006/relationships/image" Target="../media/image1.emf"/><Relationship Id="rId5" Type="http://schemas.openxmlformats.org/officeDocument/2006/relationships/slideLayout" Target="../slideLayouts/slideLayout46.xml"/><Relationship Id="rId15" Type="http://schemas.openxmlformats.org/officeDocument/2006/relationships/slideLayout" Target="../slideLayouts/slideLayout56.xml"/><Relationship Id="rId23" Type="http://schemas.openxmlformats.org/officeDocument/2006/relationships/slideLayout" Target="../slideLayouts/slideLayout64.xml"/><Relationship Id="rId28" Type="http://schemas.openxmlformats.org/officeDocument/2006/relationships/slideLayout" Target="../slideLayouts/slideLayout69.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31" Type="http://schemas.openxmlformats.org/officeDocument/2006/relationships/theme" Target="../theme/theme3.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slideLayout" Target="../slideLayouts/slideLayout63.xml"/><Relationship Id="rId27" Type="http://schemas.openxmlformats.org/officeDocument/2006/relationships/slideLayout" Target="../slideLayouts/slideLayout68.xml"/><Relationship Id="rId30"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2021/7/18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64500" y="2843773"/>
            <a:ext cx="6858000" cy="1170455"/>
          </a:xfrm>
          <a:prstGeom prst="rect">
            <a:avLst/>
          </a:prstGeom>
        </p:spPr>
      </p:pic>
      <p:sp>
        <p:nvSpPr>
          <p:cNvPr id="5" name="文本框 4">
            <a:extLst>
              <a:ext uri="{FF2B5EF4-FFF2-40B4-BE49-F238E27FC236}">
                <a16:creationId xmlns:a16="http://schemas.microsoft.com/office/drawing/2014/main" id="{B109AFE1-098F-43E2-9B33-BF674393CE2E}"/>
              </a:ext>
            </a:extLst>
          </p:cNvPr>
          <p:cNvSpPr txBox="1"/>
          <p:nvPr userDrawn="1"/>
        </p:nvSpPr>
        <p:spPr>
          <a:xfrm>
            <a:off x="10542104" y="0"/>
            <a:ext cx="1649897" cy="307777"/>
          </a:xfrm>
          <a:prstGeom prst="rect">
            <a:avLst/>
          </a:prstGeom>
          <a:noFill/>
        </p:spPr>
        <p:txBody>
          <a:bodyPr wrap="square" lIns="0" tIns="0" rIns="0" bIns="0" rtlCol="0">
            <a:spAutoFit/>
          </a:bodyPr>
          <a:lstStyle/>
          <a:p>
            <a:pPr algn="l"/>
            <a:fld id="{1533F535-138E-4B0F-AFF0-E42C5ACAB41D}" type="datetime12">
              <a:rPr lang="zh-CN" altLang="en-US" sz="2000" baseline="0" smtClean="0">
                <a:gradFill>
                  <a:gsLst>
                    <a:gs pos="2917">
                      <a:schemeClr val="tx1"/>
                    </a:gs>
                    <a:gs pos="30000">
                      <a:schemeClr val="tx1"/>
                    </a:gs>
                  </a:gsLst>
                  <a:lin ang="5400000" scaled="0"/>
                </a:gradFill>
                <a:latin typeface="Times New Roman" panose="02020603050405020304" pitchFamily="18" charset="0"/>
                <a:ea typeface="楷体" panose="02010609060101010101" pitchFamily="49" charset="-122"/>
              </a:rPr>
              <a:t>上午10时45分</a:t>
            </a:fld>
            <a:endParaRPr lang="zh-CN" altLang="en-US" sz="2000" baseline="0" dirty="0">
              <a:gradFill>
                <a:gsLst>
                  <a:gs pos="2917">
                    <a:schemeClr val="tx1"/>
                  </a:gs>
                  <a:gs pos="30000">
                    <a:schemeClr val="tx1"/>
                  </a:gs>
                </a:gsLst>
                <a:lin ang="5400000" scaled="0"/>
              </a:gradFill>
              <a:latin typeface="Times New Roman" panose="02020603050405020304" pitchFamily="18" charset="0"/>
              <a:ea typeface="楷体" panose="02010609060101010101" pitchFamily="49" charset="-122"/>
            </a:endParaRPr>
          </a:p>
        </p:txBody>
      </p:sp>
    </p:spTree>
    <p:extLst>
      <p:ext uri="{BB962C8B-B14F-4D97-AF65-F5344CB8AC3E}">
        <p14:creationId xmlns:p14="http://schemas.microsoft.com/office/powerpoint/2010/main" val="3862794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Lst>
  <p:transition>
    <p:fade/>
  </p:transition>
  <p:hf sldNum="0" hdr="0" ftr="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7051">
                <a:schemeClr val="tx1"/>
              </a:gs>
              <a:gs pos="20000">
                <a:schemeClr val="tx1"/>
              </a:gs>
            </a:gsLst>
            <a:lin ang="5400000" scaled="1"/>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550311899"/>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 id="2147483707" r:id="rId16"/>
    <p:sldLayoutId id="2147483708" r:id="rId17"/>
    <p:sldLayoutId id="2147483709" r:id="rId18"/>
    <p:sldLayoutId id="2147483710" r:id="rId19"/>
    <p:sldLayoutId id="2147483711" r:id="rId20"/>
    <p:sldLayoutId id="2147483712" r:id="rId21"/>
    <p:sldLayoutId id="2147483713" r:id="rId22"/>
    <p:sldLayoutId id="2147483714" r:id="rId23"/>
    <p:sldLayoutId id="2147483715" r:id="rId24"/>
    <p:sldLayoutId id="2147483716" r:id="rId25"/>
    <p:sldLayoutId id="2147483717" r:id="rId26"/>
    <p:sldLayoutId id="2147483718" r:id="rId27"/>
    <p:sldLayoutId id="2147483719" r:id="rId28"/>
    <p:sldLayoutId id="2147483720" r:id="rId29"/>
    <p:sldLayoutId id="2147483721"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7051">
                <a:schemeClr val="tx1"/>
              </a:gs>
              <a:gs pos="20000">
                <a:schemeClr val="tx1"/>
              </a:gs>
            </a:gsLst>
            <a:lin ang="5400000" scaled="1"/>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37.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37.xm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themeOverride" Target="../theme/themeOverrid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837FA20-B01F-4969-A797-F2ECEF9DC300}"/>
              </a:ext>
            </a:extLst>
          </p:cNvPr>
          <p:cNvSpPr txBox="1"/>
          <p:nvPr/>
        </p:nvSpPr>
        <p:spPr>
          <a:xfrm>
            <a:off x="692331" y="973183"/>
            <a:ext cx="10110652" cy="615553"/>
          </a:xfrm>
          <a:prstGeom prst="rect">
            <a:avLst/>
          </a:prstGeom>
          <a:noFill/>
        </p:spPr>
        <p:txBody>
          <a:bodyPr wrap="square" lIns="0" tIns="0" rIns="0" bIns="0" rtlCol="0">
            <a:spAutoFit/>
          </a:bodyPr>
          <a:lstStyle/>
          <a:p>
            <a:pPr algn="l"/>
            <a:r>
              <a:rPr lang="zh-CN" altLang="en-US" sz="4000" dirty="0">
                <a:gradFill>
                  <a:gsLst>
                    <a:gs pos="2917">
                      <a:schemeClr val="tx1"/>
                    </a:gs>
                    <a:gs pos="30000">
                      <a:schemeClr val="tx1"/>
                    </a:gs>
                  </a:gsLst>
                  <a:lin ang="5400000" scaled="0"/>
                </a:gradFill>
              </a:rPr>
              <a:t>判读算法的优劣</a:t>
            </a:r>
            <a:r>
              <a:rPr lang="en-US" altLang="zh-CN" sz="4000" dirty="0">
                <a:gradFill>
                  <a:gsLst>
                    <a:gs pos="2917">
                      <a:schemeClr val="tx1"/>
                    </a:gs>
                    <a:gs pos="30000">
                      <a:schemeClr val="tx1"/>
                    </a:gs>
                  </a:gsLst>
                  <a:lin ang="5400000" scaled="0"/>
                </a:gradFill>
              </a:rPr>
              <a:t>—</a:t>
            </a:r>
            <a:r>
              <a:rPr lang="zh-CN" altLang="en-US" sz="4000" dirty="0">
                <a:gradFill>
                  <a:gsLst>
                    <a:gs pos="2917">
                      <a:schemeClr val="tx1"/>
                    </a:gs>
                    <a:gs pos="30000">
                      <a:schemeClr val="tx1"/>
                    </a:gs>
                  </a:gsLst>
                  <a:lin ang="5400000" scaled="0"/>
                </a:gradFill>
              </a:rPr>
              <a:t>时间复杂度、空间复杂度</a:t>
            </a:r>
          </a:p>
        </p:txBody>
      </p:sp>
      <p:sp>
        <p:nvSpPr>
          <p:cNvPr id="3" name="文本框 2">
            <a:extLst>
              <a:ext uri="{FF2B5EF4-FFF2-40B4-BE49-F238E27FC236}">
                <a16:creationId xmlns:a16="http://schemas.microsoft.com/office/drawing/2014/main" id="{6E1C4FCE-AFA3-4DF9-AEC8-5E04262A27F0}"/>
              </a:ext>
            </a:extLst>
          </p:cNvPr>
          <p:cNvSpPr txBox="1"/>
          <p:nvPr/>
        </p:nvSpPr>
        <p:spPr>
          <a:xfrm>
            <a:off x="2582091" y="2397833"/>
            <a:ext cx="6518366" cy="1723549"/>
          </a:xfrm>
          <a:prstGeom prst="rect">
            <a:avLst/>
          </a:prstGeom>
          <a:noFill/>
        </p:spPr>
        <p:txBody>
          <a:bodyPr wrap="square" lIns="0" tIns="0" rIns="0" bIns="0" rtlCol="0">
            <a:spAutoFit/>
          </a:bodyPr>
          <a:lstStyle/>
          <a:p>
            <a:pPr marL="457200" indent="-457200" algn="l">
              <a:buAutoNum type="arabicPeriod"/>
            </a:pPr>
            <a:r>
              <a:rPr lang="zh-CN" altLang="en-US" sz="2800" dirty="0">
                <a:gradFill>
                  <a:gsLst>
                    <a:gs pos="2917">
                      <a:schemeClr val="tx1"/>
                    </a:gs>
                    <a:gs pos="30000">
                      <a:schemeClr val="tx1"/>
                    </a:gs>
                  </a:gsLst>
                  <a:lin ang="5400000" scaled="0"/>
                </a:gradFill>
              </a:rPr>
              <a:t>时间复杂度</a:t>
            </a:r>
            <a:endParaRPr lang="en-US" altLang="zh-CN" sz="2800" dirty="0">
              <a:gradFill>
                <a:gsLst>
                  <a:gs pos="2917">
                    <a:schemeClr val="tx1"/>
                  </a:gs>
                  <a:gs pos="30000">
                    <a:schemeClr val="tx1"/>
                  </a:gs>
                </a:gsLst>
                <a:lin ang="5400000" scaled="0"/>
              </a:gradFill>
            </a:endParaRPr>
          </a:p>
          <a:p>
            <a:pPr marL="457200" indent="-457200" algn="l">
              <a:buAutoNum type="arabicPeriod"/>
            </a:pPr>
            <a:r>
              <a:rPr lang="zh-CN" altLang="en-US" sz="2800" dirty="0">
                <a:gradFill>
                  <a:gsLst>
                    <a:gs pos="2917">
                      <a:schemeClr val="tx1"/>
                    </a:gs>
                    <a:gs pos="30000">
                      <a:schemeClr val="tx1"/>
                    </a:gs>
                  </a:gsLst>
                  <a:lin ang="5400000" scaled="0"/>
                </a:gradFill>
              </a:rPr>
              <a:t>空间复杂度</a:t>
            </a:r>
            <a:endParaRPr lang="en-US" altLang="zh-CN" sz="2800" dirty="0">
              <a:gradFill>
                <a:gsLst>
                  <a:gs pos="2917">
                    <a:schemeClr val="tx1"/>
                  </a:gs>
                  <a:gs pos="30000">
                    <a:schemeClr val="tx1"/>
                  </a:gs>
                </a:gsLst>
                <a:lin ang="5400000" scaled="0"/>
              </a:gradFill>
            </a:endParaRPr>
          </a:p>
          <a:p>
            <a:pPr marL="457200" indent="-457200" algn="l">
              <a:buAutoNum type="arabicPeriod"/>
            </a:pPr>
            <a:r>
              <a:rPr lang="zh-CN" altLang="en-US" sz="2800" dirty="0">
                <a:gradFill>
                  <a:gsLst>
                    <a:gs pos="2917">
                      <a:schemeClr val="tx1"/>
                    </a:gs>
                    <a:gs pos="30000">
                      <a:schemeClr val="tx1"/>
                    </a:gs>
                  </a:gsLst>
                  <a:lin ang="5400000" scaled="0"/>
                </a:gradFill>
              </a:rPr>
              <a:t>暴力求解</a:t>
            </a:r>
            <a:endParaRPr lang="en-US" altLang="zh-CN" sz="2800" dirty="0">
              <a:gradFill>
                <a:gsLst>
                  <a:gs pos="2917">
                    <a:schemeClr val="tx1"/>
                  </a:gs>
                  <a:gs pos="30000">
                    <a:schemeClr val="tx1"/>
                  </a:gs>
                </a:gsLst>
                <a:lin ang="5400000" scaled="0"/>
              </a:gradFill>
            </a:endParaRPr>
          </a:p>
          <a:p>
            <a:pPr marL="457200" indent="-457200" algn="l">
              <a:buAutoNum type="arabicPeriod"/>
            </a:pPr>
            <a:r>
              <a:rPr lang="zh-CN" altLang="en-US" sz="2800" dirty="0">
                <a:gradFill>
                  <a:gsLst>
                    <a:gs pos="2917">
                      <a:schemeClr val="tx1"/>
                    </a:gs>
                    <a:gs pos="30000">
                      <a:schemeClr val="tx1"/>
                    </a:gs>
                  </a:gsLst>
                  <a:lin ang="5400000" scaled="0"/>
                </a:gradFill>
              </a:rPr>
              <a:t>例子</a:t>
            </a:r>
          </a:p>
        </p:txBody>
      </p:sp>
    </p:spTree>
    <p:extLst>
      <p:ext uri="{BB962C8B-B14F-4D97-AF65-F5344CB8AC3E}">
        <p14:creationId xmlns:p14="http://schemas.microsoft.com/office/powerpoint/2010/main" val="308206948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7E28674-68F4-4B6B-A49E-D9FB00D9A0C4}"/>
              </a:ext>
            </a:extLst>
          </p:cNvPr>
          <p:cNvSpPr/>
          <p:nvPr/>
        </p:nvSpPr>
        <p:spPr>
          <a:xfrm>
            <a:off x="306978" y="612844"/>
            <a:ext cx="10763793" cy="5632311"/>
          </a:xfrm>
          <a:prstGeom prst="rect">
            <a:avLst/>
          </a:prstGeom>
        </p:spPr>
        <p:txBody>
          <a:bodyPr wrap="square">
            <a:spAutoFit/>
          </a:bodyPr>
          <a:lstStyle/>
          <a:p>
            <a:r>
              <a:rPr lang="zh-CN" altLang="en-US" sz="2400" dirty="0"/>
              <a:t>对数阶O(logN)</a:t>
            </a:r>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r>
              <a:rPr lang="zh-CN" altLang="en-US" sz="2400" dirty="0"/>
              <a:t>从上面代码可以看到，在while循环里面，每次都将 i 乘以 2，乘完之后，i 距离 n 就越来越近了。我们试着求解一下，假设循环x次之后，i 就大于 2 了，此时这个循环就退出了，也就是说 2 的 x 次方等于 n，那么 x = log2^n也就是说当循环 log2^n 次以后，这个代码就结束了。</a:t>
            </a:r>
            <a:endParaRPr lang="en-US" altLang="zh-CN" sz="2400" dirty="0"/>
          </a:p>
          <a:p>
            <a:endParaRPr lang="en-US" altLang="zh-CN" sz="2400" dirty="0"/>
          </a:p>
          <a:p>
            <a:r>
              <a:rPr lang="zh-CN" altLang="en-US" sz="2400" dirty="0"/>
              <a:t>因此这个代码的时间复杂度为：O(logn)</a:t>
            </a:r>
          </a:p>
        </p:txBody>
      </p:sp>
      <p:sp>
        <p:nvSpPr>
          <p:cNvPr id="3" name="文本框 2">
            <a:extLst>
              <a:ext uri="{FF2B5EF4-FFF2-40B4-BE49-F238E27FC236}">
                <a16:creationId xmlns:a16="http://schemas.microsoft.com/office/drawing/2014/main" id="{45982AF2-1EF4-4262-AF8F-A6FEAEDA1624}"/>
              </a:ext>
            </a:extLst>
          </p:cNvPr>
          <p:cNvSpPr txBox="1"/>
          <p:nvPr/>
        </p:nvSpPr>
        <p:spPr>
          <a:xfrm>
            <a:off x="415642" y="1316657"/>
            <a:ext cx="7646504" cy="1938992"/>
          </a:xfrm>
          <a:prstGeom prst="rect">
            <a:avLst/>
          </a:prstGeom>
          <a:solidFill>
            <a:schemeClr val="tx1"/>
          </a:solidFill>
        </p:spPr>
        <p:txBody>
          <a:bodyPr wrap="square">
            <a:spAutoFit/>
          </a:bodyPr>
          <a:lstStyle/>
          <a:p>
            <a:pPr lvl="0" defTabSz="914367">
              <a:defRPr/>
            </a:pPr>
            <a:r>
              <a:rPr lang="nn-NO" altLang="zh-CN" sz="2400" dirty="0">
                <a:solidFill>
                  <a:srgbClr val="CCCCCC"/>
                </a:solidFill>
                <a:latin typeface="Source Code Pro"/>
              </a:rPr>
              <a:t>int i </a:t>
            </a:r>
            <a:r>
              <a:rPr lang="nn-NO" altLang="zh-CN" sz="2400" dirty="0">
                <a:solidFill>
                  <a:srgbClr val="99CC99"/>
                </a:solidFill>
                <a:latin typeface="Source Code Pro"/>
              </a:rPr>
              <a:t>=</a:t>
            </a:r>
            <a:r>
              <a:rPr lang="nn-NO" altLang="zh-CN" sz="2400" dirty="0">
                <a:solidFill>
                  <a:srgbClr val="CCCCCC"/>
                </a:solidFill>
                <a:latin typeface="Source Code Pro"/>
              </a:rPr>
              <a:t> </a:t>
            </a:r>
            <a:r>
              <a:rPr lang="nn-NO" altLang="zh-CN" sz="2400" dirty="0">
                <a:solidFill>
                  <a:srgbClr val="F99157"/>
                </a:solidFill>
                <a:latin typeface="Source Code Pro"/>
              </a:rPr>
              <a:t>1</a:t>
            </a:r>
            <a:r>
              <a:rPr lang="nn-NO" altLang="zh-CN" sz="2400" dirty="0">
                <a:solidFill>
                  <a:srgbClr val="999999"/>
                </a:solidFill>
                <a:latin typeface="Source Code Pro"/>
              </a:rPr>
              <a:t>;</a:t>
            </a:r>
            <a:r>
              <a:rPr lang="nn-NO" altLang="zh-CN" sz="2400" dirty="0">
                <a:solidFill>
                  <a:srgbClr val="CCCCCC"/>
                </a:solidFill>
                <a:latin typeface="Source Code Pro"/>
              </a:rPr>
              <a:t> </a:t>
            </a:r>
          </a:p>
          <a:p>
            <a:pPr lvl="0" defTabSz="914367">
              <a:defRPr/>
            </a:pPr>
            <a:r>
              <a:rPr lang="nn-NO" altLang="zh-CN" sz="2400" dirty="0">
                <a:solidFill>
                  <a:srgbClr val="CC99CC"/>
                </a:solidFill>
                <a:latin typeface="Source Code Pro"/>
              </a:rPr>
              <a:t>while</a:t>
            </a:r>
            <a:r>
              <a:rPr lang="nn-NO" altLang="zh-CN" sz="2400" dirty="0">
                <a:solidFill>
                  <a:srgbClr val="999999"/>
                </a:solidFill>
                <a:latin typeface="Source Code Pro"/>
              </a:rPr>
              <a:t>(</a:t>
            </a:r>
            <a:r>
              <a:rPr lang="nn-NO" altLang="zh-CN" sz="2400" dirty="0">
                <a:solidFill>
                  <a:srgbClr val="CCCCCC"/>
                </a:solidFill>
                <a:latin typeface="Source Code Pro"/>
              </a:rPr>
              <a:t>i</a:t>
            </a:r>
            <a:r>
              <a:rPr lang="nn-NO" altLang="zh-CN" sz="2400" dirty="0">
                <a:solidFill>
                  <a:srgbClr val="99CC99"/>
                </a:solidFill>
                <a:latin typeface="Source Code Pro"/>
              </a:rPr>
              <a:t>&lt;</a:t>
            </a:r>
            <a:r>
              <a:rPr lang="nn-NO" altLang="zh-CN" sz="2400" dirty="0">
                <a:solidFill>
                  <a:srgbClr val="CCCCCC"/>
                </a:solidFill>
                <a:latin typeface="Source Code Pro"/>
              </a:rPr>
              <a:t>n</a:t>
            </a:r>
            <a:r>
              <a:rPr lang="nn-NO" altLang="zh-CN" sz="2400" dirty="0">
                <a:solidFill>
                  <a:srgbClr val="999999"/>
                </a:solidFill>
                <a:latin typeface="Source Code Pro"/>
              </a:rPr>
              <a:t>)</a:t>
            </a:r>
            <a:r>
              <a:rPr lang="nn-NO" altLang="zh-CN" sz="2400" dirty="0">
                <a:solidFill>
                  <a:srgbClr val="CCCCCC"/>
                </a:solidFill>
                <a:latin typeface="Source Code Pro"/>
              </a:rPr>
              <a:t> </a:t>
            </a:r>
          </a:p>
          <a:p>
            <a:pPr lvl="0" defTabSz="914367">
              <a:defRPr/>
            </a:pPr>
            <a:r>
              <a:rPr lang="nn-NO" altLang="zh-CN" sz="2400" dirty="0">
                <a:solidFill>
                  <a:srgbClr val="999999"/>
                </a:solidFill>
                <a:latin typeface="Source Code Pro"/>
              </a:rPr>
              <a:t>{</a:t>
            </a:r>
          </a:p>
          <a:p>
            <a:pPr lvl="0" defTabSz="914367">
              <a:defRPr/>
            </a:pPr>
            <a:r>
              <a:rPr lang="nn-NO" altLang="zh-CN" sz="2400" dirty="0">
                <a:solidFill>
                  <a:srgbClr val="CCCCCC"/>
                </a:solidFill>
                <a:latin typeface="Source Code Pro"/>
              </a:rPr>
              <a:t> i </a:t>
            </a:r>
            <a:r>
              <a:rPr lang="nn-NO" altLang="zh-CN" sz="2400" dirty="0">
                <a:solidFill>
                  <a:srgbClr val="99CC99"/>
                </a:solidFill>
                <a:latin typeface="Source Code Pro"/>
              </a:rPr>
              <a:t>=</a:t>
            </a:r>
            <a:r>
              <a:rPr lang="nn-NO" altLang="zh-CN" sz="2400" dirty="0">
                <a:solidFill>
                  <a:srgbClr val="CCCCCC"/>
                </a:solidFill>
                <a:latin typeface="Source Code Pro"/>
              </a:rPr>
              <a:t> i </a:t>
            </a:r>
            <a:r>
              <a:rPr lang="nn-NO" altLang="zh-CN" sz="2400" dirty="0">
                <a:solidFill>
                  <a:srgbClr val="99CC99"/>
                </a:solidFill>
                <a:latin typeface="Source Code Pro"/>
              </a:rPr>
              <a:t>*</a:t>
            </a:r>
            <a:r>
              <a:rPr lang="nn-NO" altLang="zh-CN" sz="2400" dirty="0">
                <a:solidFill>
                  <a:srgbClr val="CCCCCC"/>
                </a:solidFill>
                <a:latin typeface="Source Code Pro"/>
              </a:rPr>
              <a:t> </a:t>
            </a:r>
            <a:r>
              <a:rPr lang="nn-NO" altLang="zh-CN" sz="2400" dirty="0">
                <a:solidFill>
                  <a:srgbClr val="F99157"/>
                </a:solidFill>
                <a:latin typeface="Source Code Pro"/>
              </a:rPr>
              <a:t>2</a:t>
            </a:r>
            <a:r>
              <a:rPr lang="nn-NO" altLang="zh-CN" sz="2400" dirty="0">
                <a:solidFill>
                  <a:srgbClr val="999999"/>
                </a:solidFill>
                <a:latin typeface="Source Code Pro"/>
              </a:rPr>
              <a:t>;</a:t>
            </a:r>
          </a:p>
          <a:p>
            <a:pPr lvl="0" defTabSz="914367">
              <a:defRPr/>
            </a:pPr>
            <a:r>
              <a:rPr lang="nn-NO" altLang="zh-CN" sz="2400" dirty="0">
                <a:solidFill>
                  <a:srgbClr val="CCCCCC"/>
                </a:solidFill>
                <a:latin typeface="Source Code Pro"/>
              </a:rPr>
              <a:t> </a:t>
            </a:r>
            <a:r>
              <a:rPr lang="nn-NO" altLang="zh-CN" sz="2400" dirty="0">
                <a:solidFill>
                  <a:srgbClr val="999999"/>
                </a:solidFill>
                <a:latin typeface="Source Code Pro"/>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p:txBody>
      </p:sp>
    </p:spTree>
    <p:extLst>
      <p:ext uri="{BB962C8B-B14F-4D97-AF65-F5344CB8AC3E}">
        <p14:creationId xmlns:p14="http://schemas.microsoft.com/office/powerpoint/2010/main" val="84670454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05089DD-FCB0-45B1-9FB2-569AC5CC2BFA}"/>
              </a:ext>
            </a:extLst>
          </p:cNvPr>
          <p:cNvSpPr/>
          <p:nvPr/>
        </p:nvSpPr>
        <p:spPr>
          <a:xfrm>
            <a:off x="483325" y="1108226"/>
            <a:ext cx="10143309" cy="5262979"/>
          </a:xfrm>
          <a:prstGeom prst="rect">
            <a:avLst/>
          </a:prstGeom>
        </p:spPr>
        <p:txBody>
          <a:bodyPr wrap="square">
            <a:spAutoFit/>
          </a:bodyPr>
          <a:lstStyle/>
          <a:p>
            <a:r>
              <a:rPr lang="zh-CN" altLang="en-US" sz="2400" dirty="0"/>
              <a:t>线性对数阶O(nlogN)</a:t>
            </a:r>
            <a:endParaRPr lang="en-US" altLang="zh-CN" sz="2400" dirty="0"/>
          </a:p>
          <a:p>
            <a:r>
              <a:rPr lang="zh-CN" altLang="en-US" sz="2400" dirty="0"/>
              <a:t>线性对数阶O(nlogN) 其实非常容易理解，将时间复杂度为O(logn)的代码循环N遍的话，那么它的时间复杂度就是 n * O(logN)，也就是了O(nlogN)。就拿上面的代码加一点修改来举例：</a:t>
            </a:r>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zh-CN" altLang="en-US" dirty="0"/>
          </a:p>
        </p:txBody>
      </p:sp>
      <p:sp>
        <p:nvSpPr>
          <p:cNvPr id="3" name="文本框 2">
            <a:extLst>
              <a:ext uri="{FF2B5EF4-FFF2-40B4-BE49-F238E27FC236}">
                <a16:creationId xmlns:a16="http://schemas.microsoft.com/office/drawing/2014/main" id="{ACE18F36-735A-4DED-9BEF-F6F30695F7C1}"/>
              </a:ext>
            </a:extLst>
          </p:cNvPr>
          <p:cNvSpPr txBox="1"/>
          <p:nvPr/>
        </p:nvSpPr>
        <p:spPr>
          <a:xfrm>
            <a:off x="689963" y="2890732"/>
            <a:ext cx="7646504" cy="2677656"/>
          </a:xfrm>
          <a:prstGeom prst="rect">
            <a:avLst/>
          </a:prstGeom>
          <a:solidFill>
            <a:schemeClr val="tx1"/>
          </a:solidFill>
        </p:spPr>
        <p:txBody>
          <a:bodyPr wrap="square">
            <a:spAutoFit/>
          </a:bodyPr>
          <a:lstStyle/>
          <a:p>
            <a:pPr lvl="0" defTabSz="914367">
              <a:defRPr/>
            </a:pPr>
            <a:r>
              <a:rPr lang="nn-NO" altLang="zh-CN" sz="2400" dirty="0">
                <a:solidFill>
                  <a:srgbClr val="CC99CC"/>
                </a:solidFill>
                <a:latin typeface="Source Code Pro"/>
              </a:rPr>
              <a:t>for</a:t>
            </a:r>
            <a:r>
              <a:rPr lang="nn-NO" altLang="zh-CN" sz="2400" dirty="0">
                <a:solidFill>
                  <a:srgbClr val="999999"/>
                </a:solidFill>
                <a:latin typeface="Source Code Pro"/>
              </a:rPr>
              <a:t>(</a:t>
            </a:r>
            <a:r>
              <a:rPr lang="nn-NO" altLang="zh-CN" sz="2400" dirty="0">
                <a:solidFill>
                  <a:srgbClr val="CCCCCC"/>
                </a:solidFill>
                <a:latin typeface="Source Code Pro"/>
              </a:rPr>
              <a:t>m</a:t>
            </a:r>
            <a:r>
              <a:rPr lang="nn-NO" altLang="zh-CN" sz="2400" dirty="0">
                <a:solidFill>
                  <a:srgbClr val="99CC99"/>
                </a:solidFill>
                <a:latin typeface="Source Code Pro"/>
              </a:rPr>
              <a:t>=</a:t>
            </a:r>
            <a:r>
              <a:rPr lang="nn-NO" altLang="zh-CN" sz="2400" dirty="0">
                <a:solidFill>
                  <a:srgbClr val="F99157"/>
                </a:solidFill>
                <a:latin typeface="Source Code Pro"/>
              </a:rPr>
              <a:t>1</a:t>
            </a:r>
            <a:r>
              <a:rPr lang="nn-NO" altLang="zh-CN" sz="2400" dirty="0">
                <a:solidFill>
                  <a:srgbClr val="999999"/>
                </a:solidFill>
                <a:latin typeface="Source Code Pro"/>
              </a:rPr>
              <a:t>;</a:t>
            </a:r>
            <a:r>
              <a:rPr lang="nn-NO" altLang="zh-CN" sz="2400" dirty="0">
                <a:solidFill>
                  <a:srgbClr val="CCCCCC"/>
                </a:solidFill>
                <a:latin typeface="Source Code Pro"/>
              </a:rPr>
              <a:t> m</a:t>
            </a:r>
            <a:r>
              <a:rPr lang="nn-NO" altLang="zh-CN" sz="2400" dirty="0">
                <a:solidFill>
                  <a:srgbClr val="99CC99"/>
                </a:solidFill>
                <a:latin typeface="Source Code Pro"/>
              </a:rPr>
              <a:t>&lt;</a:t>
            </a:r>
            <a:r>
              <a:rPr lang="nn-NO" altLang="zh-CN" sz="2400" dirty="0">
                <a:solidFill>
                  <a:srgbClr val="CCCCCC"/>
                </a:solidFill>
                <a:latin typeface="Source Code Pro"/>
              </a:rPr>
              <a:t>n</a:t>
            </a:r>
            <a:r>
              <a:rPr lang="nn-NO" altLang="zh-CN" sz="2400" dirty="0">
                <a:solidFill>
                  <a:srgbClr val="999999"/>
                </a:solidFill>
                <a:latin typeface="Source Code Pro"/>
              </a:rPr>
              <a:t>;</a:t>
            </a:r>
            <a:r>
              <a:rPr lang="nn-NO" altLang="zh-CN" sz="2400" dirty="0">
                <a:solidFill>
                  <a:srgbClr val="CCCCCC"/>
                </a:solidFill>
                <a:latin typeface="Source Code Pro"/>
              </a:rPr>
              <a:t> m</a:t>
            </a:r>
            <a:r>
              <a:rPr lang="nn-NO" altLang="zh-CN" sz="2400" dirty="0">
                <a:solidFill>
                  <a:srgbClr val="99CC99"/>
                </a:solidFill>
                <a:latin typeface="Source Code Pro"/>
              </a:rPr>
              <a:t>++</a:t>
            </a:r>
            <a:r>
              <a:rPr lang="nn-NO" altLang="zh-CN" sz="2400" dirty="0">
                <a:solidFill>
                  <a:srgbClr val="999999"/>
                </a:solidFill>
                <a:latin typeface="Source Code Pro"/>
              </a:rPr>
              <a:t>)</a:t>
            </a:r>
            <a:r>
              <a:rPr lang="nn-NO" altLang="zh-CN" sz="2400" dirty="0">
                <a:solidFill>
                  <a:srgbClr val="CCCCCC"/>
                </a:solidFill>
                <a:latin typeface="Source Code Pro"/>
              </a:rPr>
              <a:t> </a:t>
            </a:r>
          </a:p>
          <a:p>
            <a:pPr lvl="0" defTabSz="914367">
              <a:defRPr/>
            </a:pPr>
            <a:r>
              <a:rPr lang="nn-NO" altLang="zh-CN" sz="2400" dirty="0">
                <a:solidFill>
                  <a:srgbClr val="999999"/>
                </a:solidFill>
                <a:latin typeface="Source Code Pro"/>
              </a:rPr>
              <a:t>{</a:t>
            </a:r>
            <a:r>
              <a:rPr lang="nn-NO" altLang="zh-CN" sz="2400" dirty="0">
                <a:solidFill>
                  <a:srgbClr val="CCCCCC"/>
                </a:solidFill>
                <a:latin typeface="Source Code Pro"/>
              </a:rPr>
              <a:t> i </a:t>
            </a:r>
            <a:r>
              <a:rPr lang="nn-NO" altLang="zh-CN" sz="2400" dirty="0">
                <a:solidFill>
                  <a:srgbClr val="99CC99"/>
                </a:solidFill>
                <a:latin typeface="Source Code Pro"/>
              </a:rPr>
              <a:t>=</a:t>
            </a:r>
            <a:r>
              <a:rPr lang="nn-NO" altLang="zh-CN" sz="2400" dirty="0">
                <a:solidFill>
                  <a:srgbClr val="CCCCCC"/>
                </a:solidFill>
                <a:latin typeface="Source Code Pro"/>
              </a:rPr>
              <a:t> </a:t>
            </a:r>
            <a:r>
              <a:rPr lang="nn-NO" altLang="zh-CN" sz="2400" dirty="0">
                <a:solidFill>
                  <a:srgbClr val="F99157"/>
                </a:solidFill>
                <a:latin typeface="Source Code Pro"/>
              </a:rPr>
              <a:t>1</a:t>
            </a:r>
            <a:r>
              <a:rPr lang="nn-NO" altLang="zh-CN" sz="2400" dirty="0">
                <a:solidFill>
                  <a:srgbClr val="999999"/>
                </a:solidFill>
                <a:latin typeface="Source Code Pro"/>
              </a:rPr>
              <a:t>;</a:t>
            </a:r>
            <a:r>
              <a:rPr lang="nn-NO" altLang="zh-CN" sz="2400" dirty="0">
                <a:solidFill>
                  <a:srgbClr val="CCCCCC"/>
                </a:solidFill>
                <a:latin typeface="Source Code Pro"/>
              </a:rPr>
              <a:t> </a:t>
            </a:r>
          </a:p>
          <a:p>
            <a:pPr lvl="0" defTabSz="914367">
              <a:defRPr/>
            </a:pPr>
            <a:r>
              <a:rPr lang="nn-NO" altLang="zh-CN" sz="2400" dirty="0">
                <a:solidFill>
                  <a:srgbClr val="CCCCCC"/>
                </a:solidFill>
                <a:latin typeface="Source Code Pro"/>
              </a:rPr>
              <a:t>	</a:t>
            </a:r>
            <a:r>
              <a:rPr lang="nn-NO" altLang="zh-CN" sz="2400" dirty="0">
                <a:solidFill>
                  <a:srgbClr val="CC99CC"/>
                </a:solidFill>
                <a:latin typeface="Source Code Pro"/>
              </a:rPr>
              <a:t>while</a:t>
            </a:r>
            <a:r>
              <a:rPr lang="nn-NO" altLang="zh-CN" sz="2400" dirty="0">
                <a:solidFill>
                  <a:srgbClr val="999999"/>
                </a:solidFill>
                <a:latin typeface="Source Code Pro"/>
              </a:rPr>
              <a:t>(</a:t>
            </a:r>
            <a:r>
              <a:rPr lang="nn-NO" altLang="zh-CN" sz="2400" dirty="0">
                <a:solidFill>
                  <a:srgbClr val="CCCCCC"/>
                </a:solidFill>
                <a:latin typeface="Source Code Pro"/>
              </a:rPr>
              <a:t>i</a:t>
            </a:r>
            <a:r>
              <a:rPr lang="nn-NO" altLang="zh-CN" sz="2400" dirty="0">
                <a:solidFill>
                  <a:srgbClr val="99CC99"/>
                </a:solidFill>
                <a:latin typeface="Source Code Pro"/>
              </a:rPr>
              <a:t>&lt;</a:t>
            </a:r>
            <a:r>
              <a:rPr lang="nn-NO" altLang="zh-CN" sz="2400" dirty="0">
                <a:solidFill>
                  <a:srgbClr val="CCCCCC"/>
                </a:solidFill>
                <a:latin typeface="Source Code Pro"/>
              </a:rPr>
              <a:t>n</a:t>
            </a:r>
            <a:r>
              <a:rPr lang="nn-NO" altLang="zh-CN" sz="2400" dirty="0">
                <a:solidFill>
                  <a:srgbClr val="999999"/>
                </a:solidFill>
                <a:latin typeface="Source Code Pro"/>
              </a:rPr>
              <a:t>)</a:t>
            </a:r>
            <a:r>
              <a:rPr lang="nn-NO" altLang="zh-CN" sz="2400" dirty="0">
                <a:solidFill>
                  <a:srgbClr val="CCCCCC"/>
                </a:solidFill>
                <a:latin typeface="Source Code Pro"/>
              </a:rPr>
              <a:t> </a:t>
            </a:r>
          </a:p>
          <a:p>
            <a:pPr lvl="0" defTabSz="914367">
              <a:defRPr/>
            </a:pPr>
            <a:r>
              <a:rPr lang="nn-NO" altLang="zh-CN" sz="2400" dirty="0">
                <a:solidFill>
                  <a:srgbClr val="CCCCCC"/>
                </a:solidFill>
                <a:latin typeface="Source Code Pro"/>
              </a:rPr>
              <a:t>	</a:t>
            </a:r>
            <a:r>
              <a:rPr lang="nn-NO" altLang="zh-CN" sz="2400" dirty="0">
                <a:solidFill>
                  <a:srgbClr val="999999"/>
                </a:solidFill>
                <a:latin typeface="Source Code Pro"/>
              </a:rPr>
              <a:t>{</a:t>
            </a:r>
            <a:r>
              <a:rPr lang="nn-NO" altLang="zh-CN" sz="2400" dirty="0">
                <a:solidFill>
                  <a:srgbClr val="CCCCCC"/>
                </a:solidFill>
                <a:latin typeface="Source Code Pro"/>
              </a:rPr>
              <a:t> </a:t>
            </a:r>
          </a:p>
          <a:p>
            <a:pPr lvl="0" defTabSz="914367">
              <a:defRPr/>
            </a:pPr>
            <a:r>
              <a:rPr lang="nn-NO" altLang="zh-CN" sz="2400" dirty="0">
                <a:solidFill>
                  <a:srgbClr val="CCCCCC"/>
                </a:solidFill>
                <a:latin typeface="Source Code Pro"/>
              </a:rPr>
              <a:t>		i </a:t>
            </a:r>
            <a:r>
              <a:rPr lang="nn-NO" altLang="zh-CN" sz="2400" dirty="0">
                <a:solidFill>
                  <a:srgbClr val="99CC99"/>
                </a:solidFill>
                <a:latin typeface="Source Code Pro"/>
              </a:rPr>
              <a:t>=</a:t>
            </a:r>
            <a:r>
              <a:rPr lang="nn-NO" altLang="zh-CN" sz="2400" dirty="0">
                <a:solidFill>
                  <a:srgbClr val="CCCCCC"/>
                </a:solidFill>
                <a:latin typeface="Source Code Pro"/>
              </a:rPr>
              <a:t> i </a:t>
            </a:r>
            <a:r>
              <a:rPr lang="nn-NO" altLang="zh-CN" sz="2400" dirty="0">
                <a:solidFill>
                  <a:srgbClr val="99CC99"/>
                </a:solidFill>
                <a:latin typeface="Source Code Pro"/>
              </a:rPr>
              <a:t>*</a:t>
            </a:r>
            <a:r>
              <a:rPr lang="nn-NO" altLang="zh-CN" sz="2400" dirty="0">
                <a:solidFill>
                  <a:srgbClr val="CCCCCC"/>
                </a:solidFill>
                <a:latin typeface="Source Code Pro"/>
              </a:rPr>
              <a:t> </a:t>
            </a:r>
            <a:r>
              <a:rPr lang="nn-NO" altLang="zh-CN" sz="2400" dirty="0">
                <a:solidFill>
                  <a:srgbClr val="F99157"/>
                </a:solidFill>
                <a:latin typeface="Source Code Pro"/>
              </a:rPr>
              <a:t>2</a:t>
            </a:r>
            <a:r>
              <a:rPr lang="nn-NO" altLang="zh-CN" sz="2400" dirty="0">
                <a:solidFill>
                  <a:srgbClr val="999999"/>
                </a:solidFill>
                <a:latin typeface="Source Code Pro"/>
              </a:rPr>
              <a:t>;</a:t>
            </a:r>
            <a:r>
              <a:rPr lang="nn-NO" altLang="zh-CN" sz="2400" dirty="0">
                <a:solidFill>
                  <a:srgbClr val="CCCCCC"/>
                </a:solidFill>
                <a:latin typeface="Source Code Pro"/>
              </a:rPr>
              <a:t> </a:t>
            </a:r>
          </a:p>
          <a:p>
            <a:pPr lvl="0" defTabSz="914367">
              <a:defRPr/>
            </a:pPr>
            <a:r>
              <a:rPr lang="nn-NO" altLang="zh-CN" sz="2400" dirty="0">
                <a:solidFill>
                  <a:srgbClr val="CCCCCC"/>
                </a:solidFill>
                <a:latin typeface="Source Code Pro"/>
              </a:rPr>
              <a:t>	</a:t>
            </a:r>
            <a:r>
              <a:rPr lang="nn-NO" altLang="zh-CN" sz="2400" dirty="0">
                <a:solidFill>
                  <a:srgbClr val="999999"/>
                </a:solidFill>
                <a:latin typeface="Source Code Pro"/>
              </a:rPr>
              <a:t>}</a:t>
            </a:r>
          </a:p>
          <a:p>
            <a:pPr lvl="0" defTabSz="914367">
              <a:defRPr/>
            </a:pPr>
            <a:r>
              <a:rPr lang="nn-NO" altLang="zh-CN" sz="2400" dirty="0">
                <a:solidFill>
                  <a:srgbClr val="CCCCCC"/>
                </a:solidFill>
                <a:latin typeface="Source Code Pro"/>
              </a:rPr>
              <a:t> </a:t>
            </a:r>
            <a:r>
              <a:rPr lang="nn-NO" altLang="zh-CN" sz="2400" dirty="0">
                <a:solidFill>
                  <a:srgbClr val="999999"/>
                </a:solidFill>
                <a:latin typeface="Source Code Pro"/>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p:txBody>
      </p:sp>
    </p:spTree>
    <p:extLst>
      <p:ext uri="{BB962C8B-B14F-4D97-AF65-F5344CB8AC3E}">
        <p14:creationId xmlns:p14="http://schemas.microsoft.com/office/powerpoint/2010/main" val="391628983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8B392B30-D597-42CF-A339-04424E179EA9}"/>
              </a:ext>
            </a:extLst>
          </p:cNvPr>
          <p:cNvSpPr/>
          <p:nvPr/>
        </p:nvSpPr>
        <p:spPr>
          <a:xfrm>
            <a:off x="175260" y="405345"/>
            <a:ext cx="11841480" cy="5632311"/>
          </a:xfrm>
          <a:prstGeom prst="rect">
            <a:avLst/>
          </a:prstGeom>
        </p:spPr>
        <p:txBody>
          <a:bodyPr wrap="square">
            <a:spAutoFit/>
          </a:bodyPr>
          <a:lstStyle/>
          <a:p>
            <a:r>
              <a:rPr lang="zh-CN" altLang="en-US" sz="2400" b="1" dirty="0"/>
              <a:t>平方阶O(n2)</a:t>
            </a:r>
            <a:endParaRPr lang="en-US" altLang="zh-CN" sz="2400" b="1" dirty="0"/>
          </a:p>
          <a:p>
            <a:endParaRPr lang="en-US" altLang="zh-CN" sz="2400" dirty="0"/>
          </a:p>
          <a:p>
            <a:r>
              <a:rPr lang="zh-CN" altLang="en-US" sz="2400" dirty="0"/>
              <a:t>平方阶O(n²) 就更容易理解了，如果把 O(n) 的代码再嵌套循环一遍，它的时间复杂度就是 O(n²) 了。</a:t>
            </a:r>
            <a:endParaRPr lang="en-US" altLang="zh-CN" sz="2400" dirty="0"/>
          </a:p>
          <a:p>
            <a:r>
              <a:rPr lang="zh-CN" altLang="en-US" sz="2400" dirty="0"/>
              <a:t>举例：</a:t>
            </a:r>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r>
              <a:rPr lang="zh-CN" altLang="en-US" sz="2400" dirty="0"/>
              <a:t>这段代码其实就是嵌套了2层n循环，它的时间复杂度就是</a:t>
            </a:r>
            <a:r>
              <a:rPr lang="zh-CN" altLang="en-US" sz="2400" b="1" dirty="0"/>
              <a:t> O(n*n)，</a:t>
            </a:r>
            <a:endParaRPr lang="en-US" altLang="zh-CN" sz="2400" b="1" dirty="0"/>
          </a:p>
          <a:p>
            <a:endParaRPr lang="en-US" altLang="zh-CN" sz="2400" dirty="0"/>
          </a:p>
          <a:p>
            <a:r>
              <a:rPr lang="zh-CN" altLang="en-US" sz="2400" dirty="0"/>
              <a:t>即 O(n²)如果将其中一层循环的n改成m，那它的时间复杂度就变成了 </a:t>
            </a:r>
            <a:r>
              <a:rPr lang="zh-CN" altLang="en-US" sz="2400" b="1" dirty="0"/>
              <a:t>O(m*n)</a:t>
            </a:r>
            <a:endParaRPr lang="en-US" altLang="zh-CN" dirty="0"/>
          </a:p>
        </p:txBody>
      </p:sp>
      <p:sp>
        <p:nvSpPr>
          <p:cNvPr id="3" name="文本框 2">
            <a:extLst>
              <a:ext uri="{FF2B5EF4-FFF2-40B4-BE49-F238E27FC236}">
                <a16:creationId xmlns:a16="http://schemas.microsoft.com/office/drawing/2014/main" id="{2DF8115C-F573-466B-A011-4AC28CB7C781}"/>
              </a:ext>
            </a:extLst>
          </p:cNvPr>
          <p:cNvSpPr txBox="1"/>
          <p:nvPr/>
        </p:nvSpPr>
        <p:spPr>
          <a:xfrm>
            <a:off x="1414950" y="1995925"/>
            <a:ext cx="7646504" cy="2677656"/>
          </a:xfrm>
          <a:prstGeom prst="rect">
            <a:avLst/>
          </a:prstGeom>
          <a:solidFill>
            <a:schemeClr val="tx1"/>
          </a:solidFill>
        </p:spPr>
        <p:txBody>
          <a:bodyPr wrap="square">
            <a:spAutoFit/>
          </a:bodyPr>
          <a:lstStyle/>
          <a:p>
            <a:pPr lvl="0" defTabSz="914367">
              <a:defRPr/>
            </a:pPr>
            <a:r>
              <a:rPr lang="nn-NO" altLang="zh-CN" sz="2400" dirty="0">
                <a:solidFill>
                  <a:srgbClr val="CC99CC"/>
                </a:solidFill>
                <a:latin typeface="Source Code Pro"/>
              </a:rPr>
              <a:t>for</a:t>
            </a:r>
            <a:r>
              <a:rPr lang="nn-NO" altLang="zh-CN" sz="2400" dirty="0">
                <a:solidFill>
                  <a:srgbClr val="999999"/>
                </a:solidFill>
                <a:latin typeface="Source Code Pro"/>
              </a:rPr>
              <a:t>(</a:t>
            </a:r>
            <a:r>
              <a:rPr lang="nn-NO" altLang="zh-CN" sz="2400" dirty="0">
                <a:solidFill>
                  <a:srgbClr val="CCCCCC"/>
                </a:solidFill>
                <a:latin typeface="Source Code Pro"/>
              </a:rPr>
              <a:t>x</a:t>
            </a:r>
            <a:r>
              <a:rPr lang="nn-NO" altLang="zh-CN" sz="2400" dirty="0">
                <a:solidFill>
                  <a:srgbClr val="99CC99"/>
                </a:solidFill>
                <a:latin typeface="Source Code Pro"/>
              </a:rPr>
              <a:t>=</a:t>
            </a:r>
            <a:r>
              <a:rPr lang="nn-NO" altLang="zh-CN" sz="2400" dirty="0">
                <a:solidFill>
                  <a:srgbClr val="F99157"/>
                </a:solidFill>
                <a:latin typeface="Source Code Pro"/>
              </a:rPr>
              <a:t>1</a:t>
            </a:r>
            <a:r>
              <a:rPr lang="nn-NO" altLang="zh-CN" sz="2400" dirty="0">
                <a:solidFill>
                  <a:srgbClr val="999999"/>
                </a:solidFill>
                <a:latin typeface="Source Code Pro"/>
              </a:rPr>
              <a:t>;</a:t>
            </a:r>
            <a:r>
              <a:rPr lang="nn-NO" altLang="zh-CN" sz="2400" dirty="0">
                <a:solidFill>
                  <a:srgbClr val="CCCCCC"/>
                </a:solidFill>
                <a:latin typeface="Source Code Pro"/>
              </a:rPr>
              <a:t> i</a:t>
            </a:r>
            <a:r>
              <a:rPr lang="nn-NO" altLang="zh-CN" sz="2400" dirty="0">
                <a:solidFill>
                  <a:srgbClr val="99CC99"/>
                </a:solidFill>
                <a:latin typeface="Source Code Pro"/>
              </a:rPr>
              <a:t>&lt;=</a:t>
            </a:r>
            <a:r>
              <a:rPr lang="nn-NO" altLang="zh-CN" sz="2400" dirty="0">
                <a:solidFill>
                  <a:srgbClr val="CCCCCC"/>
                </a:solidFill>
                <a:latin typeface="Source Code Pro"/>
              </a:rPr>
              <a:t>n</a:t>
            </a:r>
            <a:r>
              <a:rPr lang="nn-NO" altLang="zh-CN" sz="2400" dirty="0">
                <a:solidFill>
                  <a:srgbClr val="999999"/>
                </a:solidFill>
                <a:latin typeface="Source Code Pro"/>
              </a:rPr>
              <a:t>;</a:t>
            </a:r>
            <a:r>
              <a:rPr lang="nn-NO" altLang="zh-CN" sz="2400" dirty="0">
                <a:solidFill>
                  <a:srgbClr val="CCCCCC"/>
                </a:solidFill>
                <a:latin typeface="Source Code Pro"/>
              </a:rPr>
              <a:t> x</a:t>
            </a:r>
            <a:r>
              <a:rPr lang="nn-NO" altLang="zh-CN" sz="2400" dirty="0">
                <a:solidFill>
                  <a:srgbClr val="99CC99"/>
                </a:solidFill>
                <a:latin typeface="Source Code Pro"/>
              </a:rPr>
              <a:t>++</a:t>
            </a:r>
            <a:r>
              <a:rPr lang="nn-NO" altLang="zh-CN" sz="2400" dirty="0">
                <a:solidFill>
                  <a:srgbClr val="999999"/>
                </a:solidFill>
                <a:latin typeface="Source Code Pro"/>
              </a:rPr>
              <a:t>)   </a:t>
            </a:r>
            <a:r>
              <a:rPr lang="en-US" altLang="zh-CN" sz="2400" dirty="0" err="1">
                <a:solidFill>
                  <a:srgbClr val="999999"/>
                </a:solidFill>
                <a:latin typeface="Source Code Pro"/>
              </a:rPr>
              <a:t>n</a:t>
            </a:r>
            <a:r>
              <a:rPr lang="en-US" altLang="zh-CN" sz="2400" dirty="0" err="1">
                <a:solidFill>
                  <a:srgbClr val="999999"/>
                </a:solidFill>
                <a:latin typeface="Source Code Pro"/>
                <a:sym typeface="Wingdings" panose="05000000000000000000" pitchFamily="2" charset="2"/>
              </a:rPr>
              <a:t>m</a:t>
            </a:r>
            <a:endParaRPr lang="nn-NO" altLang="zh-CN" sz="2400" dirty="0">
              <a:solidFill>
                <a:srgbClr val="999999"/>
              </a:solidFill>
              <a:latin typeface="Source Code Pro"/>
            </a:endParaRPr>
          </a:p>
          <a:p>
            <a:pPr lvl="0" defTabSz="914367">
              <a:defRPr/>
            </a:pPr>
            <a:r>
              <a:rPr lang="nn-NO" altLang="zh-CN" sz="2400" dirty="0">
                <a:solidFill>
                  <a:srgbClr val="CCCCCC"/>
                </a:solidFill>
                <a:latin typeface="Source Code Pro"/>
              </a:rPr>
              <a:t> </a:t>
            </a:r>
            <a:r>
              <a:rPr lang="nn-NO" altLang="zh-CN" sz="2400" dirty="0">
                <a:solidFill>
                  <a:srgbClr val="999999"/>
                </a:solidFill>
                <a:latin typeface="Source Code Pro"/>
              </a:rPr>
              <a:t>{</a:t>
            </a:r>
            <a:r>
              <a:rPr lang="nn-NO" altLang="zh-CN" sz="2400" dirty="0">
                <a:solidFill>
                  <a:srgbClr val="CCCCCC"/>
                </a:solidFill>
                <a:latin typeface="Source Code Pro"/>
              </a:rPr>
              <a:t> </a:t>
            </a:r>
          </a:p>
          <a:p>
            <a:pPr lvl="0" defTabSz="914367">
              <a:defRPr/>
            </a:pPr>
            <a:r>
              <a:rPr lang="nn-NO" altLang="zh-CN" sz="2400" dirty="0">
                <a:solidFill>
                  <a:srgbClr val="CCCCCC"/>
                </a:solidFill>
                <a:latin typeface="Source Code Pro"/>
              </a:rPr>
              <a:t>   </a:t>
            </a:r>
            <a:r>
              <a:rPr lang="nn-NO" altLang="zh-CN" sz="2400" dirty="0">
                <a:solidFill>
                  <a:srgbClr val="CC99CC"/>
                </a:solidFill>
                <a:latin typeface="Source Code Pro"/>
              </a:rPr>
              <a:t>for</a:t>
            </a:r>
            <a:r>
              <a:rPr lang="nn-NO" altLang="zh-CN" sz="2400" dirty="0">
                <a:solidFill>
                  <a:srgbClr val="999999"/>
                </a:solidFill>
                <a:latin typeface="Source Code Pro"/>
              </a:rPr>
              <a:t>(</a:t>
            </a:r>
            <a:r>
              <a:rPr lang="nn-NO" altLang="zh-CN" sz="2400" dirty="0">
                <a:solidFill>
                  <a:srgbClr val="CCCCCC"/>
                </a:solidFill>
                <a:latin typeface="Source Code Pro"/>
              </a:rPr>
              <a:t>i</a:t>
            </a:r>
            <a:r>
              <a:rPr lang="nn-NO" altLang="zh-CN" sz="2400" dirty="0">
                <a:solidFill>
                  <a:srgbClr val="99CC99"/>
                </a:solidFill>
                <a:latin typeface="Source Code Pro"/>
              </a:rPr>
              <a:t>=</a:t>
            </a:r>
            <a:r>
              <a:rPr lang="nn-NO" altLang="zh-CN" sz="2400" dirty="0">
                <a:solidFill>
                  <a:srgbClr val="F99157"/>
                </a:solidFill>
                <a:latin typeface="Source Code Pro"/>
              </a:rPr>
              <a:t>1</a:t>
            </a:r>
            <a:r>
              <a:rPr lang="nn-NO" altLang="zh-CN" sz="2400" dirty="0">
                <a:solidFill>
                  <a:srgbClr val="999999"/>
                </a:solidFill>
                <a:latin typeface="Source Code Pro"/>
              </a:rPr>
              <a:t>;</a:t>
            </a:r>
            <a:r>
              <a:rPr lang="nn-NO" altLang="zh-CN" sz="2400" dirty="0">
                <a:solidFill>
                  <a:srgbClr val="CCCCCC"/>
                </a:solidFill>
                <a:latin typeface="Source Code Pro"/>
              </a:rPr>
              <a:t> i</a:t>
            </a:r>
            <a:r>
              <a:rPr lang="nn-NO" altLang="zh-CN" sz="2400" dirty="0">
                <a:solidFill>
                  <a:srgbClr val="99CC99"/>
                </a:solidFill>
                <a:latin typeface="Source Code Pro"/>
              </a:rPr>
              <a:t>&lt;=</a:t>
            </a:r>
            <a:r>
              <a:rPr lang="nn-NO" altLang="zh-CN" sz="2400" dirty="0">
                <a:solidFill>
                  <a:srgbClr val="CCCCCC"/>
                </a:solidFill>
                <a:latin typeface="Source Code Pro"/>
              </a:rPr>
              <a:t>n</a:t>
            </a:r>
            <a:r>
              <a:rPr lang="nn-NO" altLang="zh-CN" sz="2400" dirty="0">
                <a:solidFill>
                  <a:srgbClr val="999999"/>
                </a:solidFill>
                <a:latin typeface="Source Code Pro"/>
              </a:rPr>
              <a:t>;</a:t>
            </a:r>
            <a:r>
              <a:rPr lang="nn-NO" altLang="zh-CN" sz="2400" dirty="0">
                <a:solidFill>
                  <a:srgbClr val="CCCCCC"/>
                </a:solidFill>
                <a:latin typeface="Source Code Pro"/>
              </a:rPr>
              <a:t> i</a:t>
            </a:r>
            <a:r>
              <a:rPr lang="nn-NO" altLang="zh-CN" sz="2400" dirty="0">
                <a:solidFill>
                  <a:srgbClr val="99CC99"/>
                </a:solidFill>
                <a:latin typeface="Source Code Pro"/>
              </a:rPr>
              <a:t>++</a:t>
            </a:r>
            <a:r>
              <a:rPr lang="nn-NO" altLang="zh-CN" sz="2400" dirty="0">
                <a:solidFill>
                  <a:srgbClr val="999999"/>
                </a:solidFill>
                <a:latin typeface="Source Code Pro"/>
              </a:rPr>
              <a:t>)</a:t>
            </a:r>
            <a:r>
              <a:rPr lang="nn-NO" altLang="zh-CN" sz="2400" dirty="0">
                <a:solidFill>
                  <a:srgbClr val="CCCCCC"/>
                </a:solidFill>
                <a:latin typeface="Source Code Pro"/>
              </a:rPr>
              <a:t> </a:t>
            </a:r>
          </a:p>
          <a:p>
            <a:pPr lvl="0" defTabSz="914367">
              <a:defRPr/>
            </a:pPr>
            <a:r>
              <a:rPr lang="nn-NO" altLang="zh-CN" sz="2400" dirty="0">
                <a:solidFill>
                  <a:srgbClr val="CCCCCC"/>
                </a:solidFill>
                <a:latin typeface="Source Code Pro"/>
              </a:rPr>
              <a:t>	</a:t>
            </a:r>
            <a:r>
              <a:rPr lang="nn-NO" altLang="zh-CN" sz="2400" dirty="0">
                <a:solidFill>
                  <a:srgbClr val="999999"/>
                </a:solidFill>
                <a:latin typeface="Source Code Pro"/>
              </a:rPr>
              <a:t>{</a:t>
            </a:r>
            <a:r>
              <a:rPr lang="nn-NO" altLang="zh-CN" sz="2400" dirty="0">
                <a:solidFill>
                  <a:srgbClr val="CCCCCC"/>
                </a:solidFill>
                <a:latin typeface="Source Code Pro"/>
              </a:rPr>
              <a:t> </a:t>
            </a:r>
          </a:p>
          <a:p>
            <a:pPr lvl="0" defTabSz="914367">
              <a:defRPr/>
            </a:pPr>
            <a:r>
              <a:rPr lang="nn-NO" altLang="zh-CN" sz="2400" dirty="0">
                <a:solidFill>
                  <a:srgbClr val="CCCCCC"/>
                </a:solidFill>
                <a:latin typeface="Source Code Pro"/>
              </a:rPr>
              <a:t>	   j </a:t>
            </a:r>
            <a:r>
              <a:rPr lang="nn-NO" altLang="zh-CN" sz="2400" dirty="0">
                <a:solidFill>
                  <a:srgbClr val="99CC99"/>
                </a:solidFill>
                <a:latin typeface="Source Code Pro"/>
              </a:rPr>
              <a:t>=</a:t>
            </a:r>
            <a:r>
              <a:rPr lang="nn-NO" altLang="zh-CN" sz="2400" dirty="0">
                <a:solidFill>
                  <a:srgbClr val="CCCCCC"/>
                </a:solidFill>
                <a:latin typeface="Source Code Pro"/>
              </a:rPr>
              <a:t> i</a:t>
            </a:r>
            <a:r>
              <a:rPr lang="nn-NO" altLang="zh-CN" sz="2400" dirty="0">
                <a:solidFill>
                  <a:srgbClr val="999999"/>
                </a:solidFill>
                <a:latin typeface="Source Code Pro"/>
              </a:rPr>
              <a:t>;</a:t>
            </a:r>
            <a:r>
              <a:rPr lang="nn-NO" altLang="zh-CN" sz="2400" dirty="0">
                <a:solidFill>
                  <a:srgbClr val="CCCCCC"/>
                </a:solidFill>
                <a:latin typeface="Source Code Pro"/>
              </a:rPr>
              <a:t> j</a:t>
            </a:r>
            <a:r>
              <a:rPr lang="nn-NO" altLang="zh-CN" sz="2400" dirty="0">
                <a:solidFill>
                  <a:srgbClr val="99CC99"/>
                </a:solidFill>
                <a:latin typeface="Source Code Pro"/>
              </a:rPr>
              <a:t>++</a:t>
            </a:r>
            <a:r>
              <a:rPr lang="nn-NO" altLang="zh-CN" sz="2400" dirty="0">
                <a:solidFill>
                  <a:srgbClr val="999999"/>
                </a:solidFill>
                <a:latin typeface="Source Code Pro"/>
              </a:rPr>
              <a:t>;</a:t>
            </a:r>
            <a:r>
              <a:rPr lang="nn-NO" altLang="zh-CN" sz="2400" dirty="0">
                <a:solidFill>
                  <a:srgbClr val="CCCCCC"/>
                </a:solidFill>
                <a:latin typeface="Source Code Pro"/>
              </a:rPr>
              <a:t> </a:t>
            </a:r>
          </a:p>
          <a:p>
            <a:pPr lvl="0" defTabSz="914367">
              <a:defRPr/>
            </a:pPr>
            <a:r>
              <a:rPr lang="nn-NO" altLang="zh-CN" sz="2400" dirty="0">
                <a:solidFill>
                  <a:srgbClr val="CCCCCC"/>
                </a:solidFill>
                <a:latin typeface="Source Code Pro"/>
              </a:rPr>
              <a:t>      </a:t>
            </a:r>
            <a:r>
              <a:rPr lang="nn-NO" altLang="zh-CN" sz="2400" dirty="0">
                <a:solidFill>
                  <a:srgbClr val="999999"/>
                </a:solidFill>
                <a:latin typeface="Source Code Pro"/>
              </a:rPr>
              <a:t>}</a:t>
            </a:r>
          </a:p>
          <a:p>
            <a:pPr lvl="0" defTabSz="914367">
              <a:defRPr/>
            </a:pPr>
            <a:r>
              <a:rPr lang="nn-NO" altLang="zh-CN" sz="2400" dirty="0">
                <a:solidFill>
                  <a:srgbClr val="CCCCCC"/>
                </a:solidFill>
                <a:latin typeface="Source Code Pro"/>
              </a:rPr>
              <a:t> </a:t>
            </a:r>
            <a:r>
              <a:rPr lang="nn-NO" altLang="zh-CN" sz="2400" dirty="0">
                <a:solidFill>
                  <a:srgbClr val="999999"/>
                </a:solidFill>
                <a:latin typeface="Source Code Pro"/>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p:txBody>
      </p:sp>
    </p:spTree>
    <p:extLst>
      <p:ext uri="{BB962C8B-B14F-4D97-AF65-F5344CB8AC3E}">
        <p14:creationId xmlns:p14="http://schemas.microsoft.com/office/powerpoint/2010/main" val="285770750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7B4A6CC6-B6C8-497F-BB5A-C98A78DABE77}"/>
              </a:ext>
            </a:extLst>
          </p:cNvPr>
          <p:cNvSpPr txBox="1"/>
          <p:nvPr/>
        </p:nvSpPr>
        <p:spPr>
          <a:xfrm>
            <a:off x="465667" y="232442"/>
            <a:ext cx="7646504" cy="3416320"/>
          </a:xfrm>
          <a:prstGeom prst="rect">
            <a:avLst/>
          </a:prstGeom>
          <a:solidFill>
            <a:schemeClr val="tx1"/>
          </a:solid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tot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F78C6C"/>
                </a:solidFill>
                <a:effectLst/>
                <a:uLnTx/>
                <a:uFillTx/>
                <a:latin typeface="  Consolas"/>
                <a:ea typeface="楷体"/>
                <a:cs typeface="+mn-cs"/>
              </a:rPr>
              <a:t>0</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best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78C6C"/>
                </a:solidFill>
                <a:effectLst/>
                <a:uLnTx/>
                <a:uFillTx/>
                <a:latin typeface="  Consolas"/>
                <a:ea typeface="楷体"/>
                <a:cs typeface="+mn-cs"/>
              </a:rPr>
              <a:t>1</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1" u="none" strike="noStrike" kern="1200" cap="none" spc="0" normalizeH="0" baseline="0" noProof="0" dirty="0">
                <a:ln>
                  <a:noFill/>
                </a:ln>
                <a:solidFill>
                  <a:srgbClr val="89DDFF"/>
                </a:solidFill>
                <a:effectLst/>
                <a:uLnTx/>
                <a:uFillTx/>
                <a:latin typeface="  Consolas"/>
                <a:ea typeface="楷体"/>
                <a:cs typeface="+mn-cs"/>
              </a:rPr>
              <a:t>for</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C792EA"/>
                </a:solidFill>
                <a:effectLst/>
                <a:uLnTx/>
                <a:uFillTx/>
                <a:latin typeface="  Consolas"/>
                <a:ea typeface="楷体"/>
                <a:cs typeface="+mn-cs"/>
              </a:rPr>
              <a:t>int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i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F78C6C"/>
                </a:solidFill>
                <a:effectLst/>
                <a:uLnTx/>
                <a:uFillTx/>
                <a:latin typeface="  Consolas"/>
                <a:ea typeface="楷体"/>
                <a:cs typeface="+mn-cs"/>
              </a:rPr>
              <a:t>1</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i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&lt;=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n</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i</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r>
              <a:rPr kumimoji="0" lang="en-US" altLang="zh-CN" sz="2400" b="0" i="1" u="none" strike="noStrike" kern="1200" cap="none" spc="0" normalizeH="0" baseline="0" noProof="0" dirty="0">
                <a:ln>
                  <a:noFill/>
                </a:ln>
                <a:solidFill>
                  <a:srgbClr val="89DDFF"/>
                </a:solidFill>
                <a:effectLst/>
                <a:uLnTx/>
                <a:uFillTx/>
                <a:latin typeface="  Consolas"/>
                <a:ea typeface="楷体"/>
                <a:cs typeface="+mn-cs"/>
              </a:rPr>
              <a:t>for</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C792EA"/>
                </a:solidFill>
                <a:effectLst/>
                <a:uLnTx/>
                <a:uFillTx/>
                <a:latin typeface="  Consolas"/>
                <a:ea typeface="楷体"/>
                <a:cs typeface="+mn-cs"/>
              </a:rPr>
              <a:t>int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j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i</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j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&lt;=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n</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r>
              <a:rPr kumimoji="0" lang="en-US" altLang="zh-CN" sz="2400" b="0" i="0" u="none" strike="noStrike" kern="1200" cap="none" spc="0" normalizeH="0" baseline="0" noProof="0" dirty="0" err="1">
                <a:ln>
                  <a:noFill/>
                </a:ln>
                <a:solidFill>
                  <a:srgbClr val="A6ACCD"/>
                </a:solidFill>
                <a:effectLst/>
                <a:uLnTx/>
                <a:uFillTx/>
                <a:latin typeface="  Consolas"/>
                <a:ea typeface="楷体"/>
                <a:cs typeface="+mn-cs"/>
              </a:rPr>
              <a:t>j</a:t>
            </a:r>
            <a:r>
              <a:rPr kumimoji="0" lang="en-US" altLang="zh-CN" sz="2400" b="0" i="0" u="none" strike="noStrike" kern="1200" cap="none" spc="0" normalizeH="0" baseline="0" noProof="0" dirty="0" err="1">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C792EA"/>
                </a:solidFill>
                <a:effectLst/>
                <a:uLnTx/>
                <a:uFillTx/>
                <a:latin typeface="  Consolas"/>
                <a:ea typeface="楷体"/>
                <a:cs typeface="+mn-cs"/>
              </a:rPr>
              <a:t>int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sum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F78C6C"/>
                </a:solidFill>
                <a:effectLst/>
                <a:uLnTx/>
                <a:uFillTx/>
                <a:latin typeface="  Consolas"/>
                <a:ea typeface="楷体"/>
                <a:cs typeface="+mn-cs"/>
              </a:rPr>
              <a:t>0</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r>
              <a:rPr kumimoji="0" lang="en-US" altLang="zh-CN" sz="2400" b="0" i="1" u="none" strike="noStrike" kern="1200" cap="none" spc="0" normalizeH="0" baseline="0" noProof="0" dirty="0">
                <a:ln>
                  <a:noFill/>
                </a:ln>
                <a:solidFill>
                  <a:srgbClr val="89DDFF"/>
                </a:solidFill>
                <a:effectLst/>
                <a:uLnTx/>
                <a:uFillTx/>
                <a:latin typeface="  Consolas"/>
                <a:ea typeface="楷体"/>
                <a:cs typeface="+mn-cs"/>
              </a:rPr>
              <a:t>for</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C792EA"/>
                </a:solidFill>
                <a:effectLst/>
                <a:uLnTx/>
                <a:uFillTx/>
                <a:latin typeface="  Consolas"/>
                <a:ea typeface="楷体"/>
                <a:cs typeface="+mn-cs"/>
              </a:rPr>
              <a:t>int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k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i</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k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&lt;=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j</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k</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sum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A</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k</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tot</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r>
              <a:rPr kumimoji="0" lang="en-US" altLang="zh-CN" sz="2400" b="0" i="1" u="none" strike="noStrike" kern="1200" cap="none" spc="0" normalizeH="0" baseline="0" noProof="0" dirty="0">
                <a:ln>
                  <a:noFill/>
                </a:ln>
                <a:solidFill>
                  <a:srgbClr val="89DDFF"/>
                </a:solidFill>
                <a:effectLst/>
                <a:uLnTx/>
                <a:uFillTx/>
                <a:latin typeface="  Consolas"/>
                <a:ea typeface="楷体"/>
                <a:cs typeface="+mn-cs"/>
              </a:rPr>
              <a:t>if</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sum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&gt;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best</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best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sum</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47F830C9-2212-4C3F-A04A-EF9179E9E8C7}"/>
                  </a:ext>
                </a:extLst>
              </p:cNvPr>
              <p:cNvSpPr txBox="1"/>
              <p:nvPr/>
            </p:nvSpPr>
            <p:spPr>
              <a:xfrm>
                <a:off x="128840" y="4267263"/>
                <a:ext cx="10631556" cy="898579"/>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zh-CN" altLang="en-US" sz="24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𝑇</m:t>
                      </m:r>
                      <m:d>
                        <m:dPr>
                          <m:ctrlPr>
                            <a:rPr kumimoji="0" lang="zh-CN" altLang="en-US" sz="2400" b="0" i="1" u="none" strike="noStrike" kern="1200" cap="none" spc="0" normalizeH="0" baseline="0" noProof="0">
                              <a:ln>
                                <a:noFill/>
                              </a:ln>
                              <a:solidFill>
                                <a:srgbClr val="836967"/>
                              </a:solidFill>
                              <a:effectLst/>
                              <a:uLnTx/>
                              <a:uFillTx/>
                              <a:latin typeface="Cambria Math" panose="02040503050406030204" pitchFamily="18" charset="0"/>
                              <a:cs typeface="+mn-cs"/>
                            </a:rPr>
                          </m:ctrlPr>
                        </m:dPr>
                        <m:e>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𝑛</m:t>
                          </m:r>
                        </m:e>
                      </m:d>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m:t>
                      </m:r>
                      <m:nary>
                        <m:naryPr>
                          <m:chr m:val="∑"/>
                          <m:limLoc m:val="subSup"/>
                          <m:ctrlP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ctrlPr>
                        </m:naryPr>
                        <m:sub>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𝑖</m:t>
                          </m:r>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=1</m:t>
                          </m:r>
                        </m:sub>
                        <m:sup>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𝑛</m:t>
                          </m:r>
                        </m:sup>
                        <m:e>
                          <m:nary>
                            <m:naryPr>
                              <m:chr m:val="∑"/>
                              <m:limLoc m:val="subSup"/>
                              <m:ctrlP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ctrlPr>
                            </m:naryPr>
                            <m:sub>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𝑗</m:t>
                              </m:r>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m:t>
                              </m:r>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𝑖</m:t>
                              </m:r>
                            </m:sub>
                            <m:sup>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𝑛</m:t>
                              </m:r>
                            </m:sup>
                            <m:e>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𝑗</m:t>
                              </m:r>
                            </m:e>
                          </m:nary>
                        </m:e>
                      </m:nary>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m:t>
                      </m:r>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𝑖</m:t>
                      </m:r>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+1=</m:t>
                      </m:r>
                      <m:nary>
                        <m:naryPr>
                          <m:chr m:val="∑"/>
                          <m:limLoc m:val="subSup"/>
                          <m:ctrlP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ctrlPr>
                        </m:naryPr>
                        <m:sub>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𝑖</m:t>
                          </m:r>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=1</m:t>
                          </m:r>
                        </m:sub>
                        <m:sup>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𝑛</m:t>
                          </m:r>
                        </m:sup>
                        <m:e>
                          <m:f>
                            <m:fPr>
                              <m:ctrlPr>
                                <a:rPr kumimoji="0" lang="zh-CN" altLang="en-US" sz="2400" b="0" i="1" u="none" strike="noStrike" kern="1200" cap="none" spc="0" normalizeH="0" baseline="0" noProof="0">
                                  <a:ln>
                                    <a:noFill/>
                                  </a:ln>
                                  <a:solidFill>
                                    <a:srgbClr val="836967"/>
                                  </a:solidFill>
                                  <a:effectLst/>
                                  <a:uLnTx/>
                                  <a:uFillTx/>
                                  <a:latin typeface="Cambria Math" panose="02040503050406030204" pitchFamily="18" charset="0"/>
                                  <a:cs typeface="+mn-cs"/>
                                </a:rPr>
                              </m:ctrlPr>
                            </m:fPr>
                            <m:num>
                              <m:d>
                                <m:dPr>
                                  <m:ctrlPr>
                                    <a:rPr kumimoji="0" lang="zh-CN" altLang="en-US" sz="2400" b="0" i="1" u="none" strike="noStrike" kern="1200" cap="none" spc="0" normalizeH="0" baseline="0" noProof="0">
                                      <a:ln>
                                        <a:noFill/>
                                      </a:ln>
                                      <a:solidFill>
                                        <a:srgbClr val="836967"/>
                                      </a:solidFill>
                                      <a:effectLst/>
                                      <a:uLnTx/>
                                      <a:uFillTx/>
                                      <a:latin typeface="Cambria Math" panose="02040503050406030204" pitchFamily="18" charset="0"/>
                                      <a:cs typeface="+mn-cs"/>
                                    </a:rPr>
                                  </m:ctrlPr>
                                </m:dPr>
                                <m:e>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𝑛</m:t>
                                  </m:r>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m:t>
                                  </m:r>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𝑖</m:t>
                                  </m:r>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+1</m:t>
                                  </m:r>
                                </m:e>
                              </m:d>
                              <m:d>
                                <m:dPr>
                                  <m:ctrlPr>
                                    <a:rPr kumimoji="0" lang="zh-CN" altLang="en-US" sz="2400" b="0" i="1" u="none" strike="noStrike" kern="1200" cap="none" spc="0" normalizeH="0" baseline="0" noProof="0">
                                      <a:ln>
                                        <a:noFill/>
                                      </a:ln>
                                      <a:solidFill>
                                        <a:srgbClr val="836967"/>
                                      </a:solidFill>
                                      <a:effectLst/>
                                      <a:uLnTx/>
                                      <a:uFillTx/>
                                      <a:latin typeface="Cambria Math" panose="02040503050406030204" pitchFamily="18" charset="0"/>
                                      <a:cs typeface="+mn-cs"/>
                                    </a:rPr>
                                  </m:ctrlPr>
                                </m:dPr>
                                <m:e>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𝑛</m:t>
                                  </m:r>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m:t>
                                  </m:r>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𝑖</m:t>
                                  </m:r>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+2</m:t>
                                  </m:r>
                                </m:e>
                              </m:d>
                            </m:num>
                            <m:den>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2</m:t>
                              </m:r>
                            </m:den>
                          </m:f>
                        </m:e>
                      </m:nary>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m:t>
                      </m:r>
                      <m:f>
                        <m:fPr>
                          <m:ctrlPr>
                            <a:rPr kumimoji="0" lang="zh-CN" altLang="en-US" sz="2400" b="0" i="1" u="none" strike="noStrike" kern="1200" cap="none" spc="0" normalizeH="0" baseline="0" noProof="0">
                              <a:ln>
                                <a:noFill/>
                              </a:ln>
                              <a:solidFill>
                                <a:srgbClr val="836967"/>
                              </a:solidFill>
                              <a:effectLst/>
                              <a:uLnTx/>
                              <a:uFillTx/>
                              <a:latin typeface="Cambria Math" panose="02040503050406030204" pitchFamily="18" charset="0"/>
                              <a:cs typeface="+mn-cs"/>
                            </a:rPr>
                          </m:ctrlPr>
                        </m:fPr>
                        <m:num>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𝑛</m:t>
                          </m:r>
                          <m:d>
                            <m:dPr>
                              <m:ctrlPr>
                                <a:rPr kumimoji="0" lang="zh-CN" altLang="en-US" sz="2400" b="0" i="1" u="none" strike="noStrike" kern="1200" cap="none" spc="0" normalizeH="0" baseline="0" noProof="0">
                                  <a:ln>
                                    <a:noFill/>
                                  </a:ln>
                                  <a:solidFill>
                                    <a:srgbClr val="836967"/>
                                  </a:solidFill>
                                  <a:effectLst/>
                                  <a:uLnTx/>
                                  <a:uFillTx/>
                                  <a:latin typeface="Cambria Math" panose="02040503050406030204" pitchFamily="18" charset="0"/>
                                  <a:cs typeface="+mn-cs"/>
                                </a:rPr>
                              </m:ctrlPr>
                            </m:dPr>
                            <m:e>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𝑛</m:t>
                              </m:r>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+1</m:t>
                              </m:r>
                            </m:e>
                          </m:d>
                          <m:d>
                            <m:dPr>
                              <m:ctrlPr>
                                <a:rPr kumimoji="0" lang="zh-CN" altLang="en-US" sz="2400" b="0" i="1" u="none" strike="noStrike" kern="1200" cap="none" spc="0" normalizeH="0" baseline="0" noProof="0">
                                  <a:ln>
                                    <a:noFill/>
                                  </a:ln>
                                  <a:solidFill>
                                    <a:srgbClr val="836967"/>
                                  </a:solidFill>
                                  <a:effectLst/>
                                  <a:uLnTx/>
                                  <a:uFillTx/>
                                  <a:latin typeface="Cambria Math" panose="02040503050406030204" pitchFamily="18" charset="0"/>
                                  <a:cs typeface="+mn-cs"/>
                                </a:rPr>
                              </m:ctrlPr>
                            </m:dPr>
                            <m:e>
                              <m:r>
                                <a:rPr kumimoji="0" lang="zh-CN" altLang="en-US" sz="2400" b="0" i="1" u="none" strike="noStrike" kern="1200" cap="none" spc="0" normalizeH="0" baseline="0" noProof="0">
                                  <a:ln>
                                    <a:noFill/>
                                  </a:ln>
                                  <a:solidFill>
                                    <a:srgbClr val="000000"/>
                                  </a:solidFill>
                                  <a:effectLst/>
                                  <a:uLnTx/>
                                  <a:uFillTx/>
                                  <a:latin typeface="Cambria Math" panose="02040503050406030204" pitchFamily="18" charset="0"/>
                                  <a:cs typeface="+mn-cs"/>
                                </a:rPr>
                                <m:t>𝑛</m:t>
                              </m:r>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+2</m:t>
                              </m:r>
                            </m:e>
                          </m:d>
                        </m:num>
                        <m:den>
                          <m:r>
                            <a:rPr kumimoji="0" lang="zh-CN" altLang="en-US" sz="2400" b="0" i="0" u="none" strike="noStrike" kern="1200" cap="none" spc="0" normalizeH="0" baseline="0" noProof="0">
                              <a:ln>
                                <a:noFill/>
                              </a:ln>
                              <a:solidFill>
                                <a:srgbClr val="000000"/>
                              </a:solidFill>
                              <a:effectLst/>
                              <a:uLnTx/>
                              <a:uFillTx/>
                              <a:latin typeface="Cambria Math" panose="02040503050406030204" pitchFamily="18" charset="0"/>
                              <a:cs typeface="+mn-cs"/>
                            </a:rPr>
                            <m:t>6</m:t>
                          </m:r>
                        </m:den>
                      </m:f>
                    </m:oMath>
                  </m:oMathPara>
                </a14:m>
                <a:endParaRPr kumimoji="0" lang="zh-CN" altLang="en-US" sz="2400" b="0" i="0" u="none" strike="noStrike" kern="1200" cap="none" spc="0" normalizeH="0" baseline="0" noProof="0" dirty="0">
                  <a:ln>
                    <a:noFill/>
                  </a:ln>
                  <a:solidFill>
                    <a:srgbClr val="000000"/>
                  </a:solidFill>
                  <a:effectLst/>
                  <a:uLnTx/>
                  <a:uFillTx/>
                  <a:latin typeface="Times New Roman"/>
                  <a:ea typeface="楷体"/>
                  <a:cs typeface="+mn-cs"/>
                </a:endParaRPr>
              </a:p>
            </p:txBody>
          </p:sp>
        </mc:Choice>
        <mc:Fallback xmlns="">
          <p:sp>
            <p:nvSpPr>
              <p:cNvPr id="7" name="文本框 6">
                <a:extLst>
                  <a:ext uri="{FF2B5EF4-FFF2-40B4-BE49-F238E27FC236}">
                    <a16:creationId xmlns:a16="http://schemas.microsoft.com/office/drawing/2014/main" id="{47F830C9-2212-4C3F-A04A-EF9179E9E8C7}"/>
                  </a:ext>
                </a:extLst>
              </p:cNvPr>
              <p:cNvSpPr txBox="1">
                <a:spLocks noRot="1" noChangeAspect="1" noMove="1" noResize="1" noEditPoints="1" noAdjustHandles="1" noChangeArrowheads="1" noChangeShapeType="1" noTextEdit="1"/>
              </p:cNvSpPr>
              <p:nvPr/>
            </p:nvSpPr>
            <p:spPr>
              <a:xfrm>
                <a:off x="128840" y="4267263"/>
                <a:ext cx="10631556" cy="898579"/>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CEDBF3FD-31E2-4D41-A3EB-2FDCC53FFA94}"/>
                  </a:ext>
                </a:extLst>
              </p:cNvPr>
              <p:cNvSpPr txBox="1"/>
              <p:nvPr/>
            </p:nvSpPr>
            <p:spPr>
              <a:xfrm>
                <a:off x="1238710" y="5435432"/>
                <a:ext cx="8136834" cy="874598"/>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Times New Roman"/>
                    <a:ea typeface="KaiTi" panose="02010609060101010101" pitchFamily="49" charset="-122"/>
                    <a:cs typeface="+mn-cs"/>
                  </a:rPr>
                  <a:t>当</a:t>
                </a:r>
                <a:r>
                  <a:rPr kumimoji="0" lang="en-US" altLang="zh-CN" sz="2800" b="0" i="1" u="none" strike="noStrike" kern="1200" cap="none" spc="0" normalizeH="0" baseline="0" noProof="0" dirty="0">
                    <a:ln>
                      <a:noFill/>
                    </a:ln>
                    <a:gradFill>
                      <a:gsLst>
                        <a:gs pos="2917">
                          <a:srgbClr val="000000"/>
                        </a:gs>
                        <a:gs pos="30000">
                          <a:srgbClr val="000000"/>
                        </a:gs>
                      </a:gsLst>
                      <a:lin ang="5400000" scaled="0"/>
                    </a:gradFill>
                    <a:effectLst/>
                    <a:uLnTx/>
                    <a:uFillTx/>
                    <a:latin typeface="Times New Roman"/>
                    <a:ea typeface="KaiTi" panose="02010609060101010101" pitchFamily="49" charset="-122"/>
                    <a:cs typeface="+mn-cs"/>
                  </a:rPr>
                  <a:t>n</a:t>
                </a:r>
                <a:r>
                  <a:rPr kumimoji="0" lang="zh-CN" alt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Times New Roman"/>
                    <a:ea typeface="KaiTi" panose="02010609060101010101" pitchFamily="49" charset="-122"/>
                    <a:cs typeface="+mn-cs"/>
                  </a:rPr>
                  <a:t>很大时，我们可以使用</a:t>
                </a:r>
                <a14:m>
                  <m:oMath xmlns:m="http://schemas.openxmlformats.org/officeDocument/2006/math">
                    <m:r>
                      <a:rPr kumimoji="0" lang="en-US" altLang="zh-CN" sz="2800" b="0" i="1" u="none" strike="noStrike" kern="1200" cap="none" spc="0" normalizeH="0" baseline="0" noProof="0" smtClean="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𝑇</m:t>
                    </m:r>
                    <m:d>
                      <m:dPr>
                        <m:ctrlPr>
                          <a:rPr kumimoji="0" lang="zh-CN" altLang="zh-CN" sz="32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ctrlPr>
                      </m:dPr>
                      <m:e>
                        <m:r>
                          <a:rPr kumimoji="0" lang="en-US" altLang="zh-CN" sz="28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𝑛</m:t>
                        </m:r>
                      </m:e>
                    </m:d>
                    <m:r>
                      <a:rPr kumimoji="0" lang="en-US" altLang="zh-CN" sz="28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m:rPr>
                        <m:sty m:val="p"/>
                      </m:rPr>
                      <a:rPr kumimoji="0" lang="zh-CN" altLang="zh-CN" sz="2800" b="0" i="0"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Θ</m:t>
                    </m:r>
                    <m:d>
                      <m:dPr>
                        <m:ctrlPr>
                          <a:rPr kumimoji="0" lang="zh-CN" altLang="zh-CN" sz="32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ctrlPr>
                      </m:dPr>
                      <m:e>
                        <m:sSup>
                          <m:sSupPr>
                            <m:ctrlPr>
                              <a:rPr kumimoji="0" lang="zh-CN" altLang="zh-CN" sz="32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ctrlPr>
                          </m:sSupPr>
                          <m:e>
                            <m:r>
                              <a:rPr kumimoji="0" lang="en-US" altLang="zh-CN" sz="28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𝑛</m:t>
                            </m:r>
                          </m:e>
                          <m:sup>
                            <m:r>
                              <a:rPr kumimoji="0" lang="en-US" altLang="zh-CN" sz="28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3</m:t>
                            </m:r>
                          </m:sup>
                        </m:sSup>
                      </m:e>
                    </m:d>
                  </m:oMath>
                </a14:m>
                <a:r>
                  <a:rPr kumimoji="0" lang="zh-CN" alt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Times New Roman"/>
                    <a:ea typeface="KaiTi" panose="02010609060101010101" pitchFamily="49" charset="-122"/>
                    <a:cs typeface="+mn-cs"/>
                  </a:rPr>
                  <a:t>来表示</a:t>
                </a:r>
                <a:endParaRPr kumimoji="0" lang="en-US" altLang="zh-CN"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Times New Roman"/>
                  <a:ea typeface="KaiTi"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Times New Roman"/>
                    <a:ea typeface="KaiTi" panose="02010609060101010101" pitchFamily="49" charset="-122"/>
                    <a:cs typeface="+mn-cs"/>
                  </a:rPr>
                  <a:t>同理：</a:t>
                </a:r>
                <a:r>
                  <a:rPr kumimoji="0" lang="en-US" altLang="zh-CN" sz="2800" b="0" i="0" u="none" strike="noStrike" kern="1200" cap="none" spc="0" normalizeH="0" baseline="0" noProof="0" dirty="0">
                    <a:ln>
                      <a:noFill/>
                    </a:ln>
                    <a:solidFill>
                      <a:srgbClr val="000000"/>
                    </a:solidFill>
                    <a:effectLst/>
                    <a:uLnTx/>
                    <a:uFillTx/>
                    <a:latin typeface="Times New Roman"/>
                    <a:ea typeface="等线" panose="02010600030101010101" pitchFamily="2" charset="-122"/>
                    <a:cs typeface="Times New Roman" panose="02020603050405020304" pitchFamily="18" charset="0"/>
                  </a:rPr>
                  <a:t> </a:t>
                </a:r>
                <a14:m>
                  <m:oMath xmlns:m="http://schemas.openxmlformats.org/officeDocument/2006/math">
                    <m:r>
                      <a:rPr kumimoji="0" lang="en-US" altLang="zh-CN" sz="2800" b="0" i="1" u="none" strike="noStrike" kern="1200" cap="none" spc="0" normalizeH="0" baseline="0" noProof="0" smtClean="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𝑇</m:t>
                    </m:r>
                    <m:d>
                      <m:dPr>
                        <m:ctrlPr>
                          <a:rPr kumimoji="0" lang="zh-CN" altLang="zh-CN" sz="32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ctrlPr>
                      </m:dPr>
                      <m:e>
                        <m:r>
                          <a:rPr kumimoji="0" lang="en-US" altLang="zh-CN" sz="28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𝑛</m:t>
                        </m:r>
                      </m:e>
                    </m:d>
                    <m:r>
                      <a:rPr kumimoji="0" lang="en-US" altLang="zh-CN" sz="28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m:rPr>
                        <m:sty m:val="p"/>
                      </m:rPr>
                      <a:rPr kumimoji="0" lang="en-US" altLang="zh-CN" sz="2800" b="0" i="0" u="none" strike="noStrike" kern="1200" cap="none" spc="0" normalizeH="0" baseline="0" noProof="0" smtClean="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O</m:t>
                    </m:r>
                    <m:d>
                      <m:dPr>
                        <m:ctrlPr>
                          <a:rPr kumimoji="0" lang="zh-CN" altLang="zh-CN" sz="32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ctrlPr>
                      </m:dPr>
                      <m:e>
                        <m:sSup>
                          <m:sSupPr>
                            <m:ctrlPr>
                              <a:rPr kumimoji="0" lang="zh-CN" altLang="zh-CN" sz="32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ctrlPr>
                          </m:sSupPr>
                          <m:e>
                            <m:r>
                              <a:rPr kumimoji="0" lang="en-US" altLang="zh-CN" sz="28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𝑛</m:t>
                            </m:r>
                          </m:e>
                          <m:sup>
                            <m:r>
                              <a:rPr kumimoji="0" lang="en-US" altLang="zh-CN" sz="28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3</m:t>
                            </m:r>
                          </m:sup>
                        </m:sSup>
                      </m:e>
                    </m:d>
                    <m:r>
                      <a:rPr kumimoji="0" lang="zh-CN" altLang="en-US" sz="28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800" b="0" i="1" u="none" strike="noStrike" kern="1200" cap="none" spc="0" normalizeH="0" baseline="0" noProof="0" dirty="0" smtClean="0">
                        <a:ln>
                          <a:noFill/>
                        </a:ln>
                        <a:gradFill>
                          <a:gsLst>
                            <a:gs pos="2917">
                              <a:srgbClr val="000000"/>
                            </a:gs>
                            <a:gs pos="30000">
                              <a:srgbClr val="000000"/>
                            </a:gs>
                          </a:gsLst>
                          <a:lin ang="5400000" scaled="0"/>
                        </a:gradFill>
                        <a:effectLst/>
                        <a:uLnTx/>
                        <a:uFillTx/>
                        <a:latin typeface="Cambria Math" panose="02040503050406030204" pitchFamily="18" charset="0"/>
                        <a:ea typeface="KaiTi" panose="02010609060101010101" pitchFamily="49" charset="-122"/>
                        <a:cs typeface="+mn-cs"/>
                      </a:rPr>
                      <m:t>𝑆</m:t>
                    </m:r>
                    <m:r>
                      <a:rPr kumimoji="0" lang="en-US" altLang="zh-CN" sz="2800" b="0" i="1" u="none" strike="noStrike" kern="1200" cap="none" spc="0" normalizeH="0" baseline="0" noProof="0" dirty="0" smtClean="0">
                        <a:ln>
                          <a:noFill/>
                        </a:ln>
                        <a:gradFill>
                          <a:gsLst>
                            <a:gs pos="2917">
                              <a:srgbClr val="000000"/>
                            </a:gs>
                            <a:gs pos="30000">
                              <a:srgbClr val="000000"/>
                            </a:gs>
                          </a:gsLst>
                          <a:lin ang="5400000" scaled="0"/>
                        </a:gradFill>
                        <a:effectLst/>
                        <a:uLnTx/>
                        <a:uFillTx/>
                        <a:latin typeface="Cambria Math" panose="02040503050406030204" pitchFamily="18" charset="0"/>
                        <a:ea typeface="KaiTi" panose="02010609060101010101" pitchFamily="49" charset="-122"/>
                        <a:cs typeface="+mn-cs"/>
                      </a:rPr>
                      <m:t>(</m:t>
                    </m:r>
                    <m:r>
                      <a:rPr kumimoji="0" lang="en-US" altLang="zh-CN" sz="2800" b="0" i="1" u="none" strike="noStrike" kern="1200" cap="none" spc="0" normalizeH="0" baseline="0" noProof="0" dirty="0" smtClean="0">
                        <a:ln>
                          <a:noFill/>
                        </a:ln>
                        <a:gradFill>
                          <a:gsLst>
                            <a:gs pos="2917">
                              <a:srgbClr val="000000"/>
                            </a:gs>
                            <a:gs pos="30000">
                              <a:srgbClr val="000000"/>
                            </a:gs>
                          </a:gsLst>
                          <a:lin ang="5400000" scaled="0"/>
                        </a:gradFill>
                        <a:effectLst/>
                        <a:uLnTx/>
                        <a:uFillTx/>
                        <a:latin typeface="Cambria Math" panose="02040503050406030204" pitchFamily="18" charset="0"/>
                        <a:ea typeface="KaiTi" panose="02010609060101010101" pitchFamily="49" charset="-122"/>
                        <a:cs typeface="+mn-cs"/>
                      </a:rPr>
                      <m:t>𝑛</m:t>
                    </m:r>
                    <m:r>
                      <a:rPr kumimoji="0" lang="en-US" altLang="zh-CN" sz="2800" b="0" i="1" u="none" strike="noStrike" kern="1200" cap="none" spc="0" normalizeH="0" baseline="0" noProof="0" dirty="0" smtClean="0">
                        <a:ln>
                          <a:noFill/>
                        </a:ln>
                        <a:gradFill>
                          <a:gsLst>
                            <a:gs pos="2917">
                              <a:srgbClr val="000000"/>
                            </a:gs>
                            <a:gs pos="30000">
                              <a:srgbClr val="000000"/>
                            </a:gs>
                          </a:gsLst>
                          <a:lin ang="5400000" scaled="0"/>
                        </a:gradFill>
                        <a:effectLst/>
                        <a:uLnTx/>
                        <a:uFillTx/>
                        <a:latin typeface="Cambria Math" panose="02040503050406030204" pitchFamily="18" charset="0"/>
                        <a:ea typeface="KaiTi" panose="02010609060101010101" pitchFamily="49" charset="-122"/>
                        <a:cs typeface="+mn-cs"/>
                      </a:rPr>
                      <m:t>)=</m:t>
                    </m:r>
                    <m:r>
                      <a:rPr kumimoji="0" lang="en-US" altLang="zh-CN" sz="2800" b="0" i="1" u="none" strike="noStrike" kern="1200" cap="none" spc="0" normalizeH="0" baseline="0" noProof="0" dirty="0" smtClean="0">
                        <a:ln>
                          <a:noFill/>
                        </a:ln>
                        <a:gradFill>
                          <a:gsLst>
                            <a:gs pos="2917">
                              <a:srgbClr val="000000"/>
                            </a:gs>
                            <a:gs pos="30000">
                              <a:srgbClr val="000000"/>
                            </a:gs>
                          </a:gsLst>
                          <a:lin ang="5400000" scaled="0"/>
                        </a:gradFill>
                        <a:effectLst/>
                        <a:uLnTx/>
                        <a:uFillTx/>
                        <a:latin typeface="Cambria Math" panose="02040503050406030204" pitchFamily="18" charset="0"/>
                        <a:ea typeface="KaiTi" panose="02010609060101010101" pitchFamily="49" charset="-122"/>
                        <a:cs typeface="+mn-cs"/>
                      </a:rPr>
                      <m:t>𝑂</m:t>
                    </m:r>
                    <m:r>
                      <a:rPr kumimoji="0" lang="en-US" altLang="zh-CN" sz="2800" b="0" i="1" u="none" strike="noStrike" kern="1200" cap="none" spc="0" normalizeH="0" baseline="0" noProof="0" dirty="0" smtClean="0">
                        <a:ln>
                          <a:noFill/>
                        </a:ln>
                        <a:gradFill>
                          <a:gsLst>
                            <a:gs pos="2917">
                              <a:srgbClr val="000000"/>
                            </a:gs>
                            <a:gs pos="30000">
                              <a:srgbClr val="000000"/>
                            </a:gs>
                          </a:gsLst>
                          <a:lin ang="5400000" scaled="0"/>
                        </a:gradFill>
                        <a:effectLst/>
                        <a:uLnTx/>
                        <a:uFillTx/>
                        <a:latin typeface="Cambria Math" panose="02040503050406030204" pitchFamily="18" charset="0"/>
                        <a:ea typeface="KaiTi" panose="02010609060101010101" pitchFamily="49" charset="-122"/>
                        <a:cs typeface="+mn-cs"/>
                      </a:rPr>
                      <m:t>(</m:t>
                    </m:r>
                    <m:r>
                      <a:rPr kumimoji="0" lang="en-US" altLang="zh-CN" sz="2800" b="0" i="1" u="none" strike="noStrike" kern="1200" cap="none" spc="0" normalizeH="0" baseline="0" noProof="0" dirty="0" smtClean="0">
                        <a:ln>
                          <a:noFill/>
                        </a:ln>
                        <a:gradFill>
                          <a:gsLst>
                            <a:gs pos="2917">
                              <a:srgbClr val="000000"/>
                            </a:gs>
                            <a:gs pos="30000">
                              <a:srgbClr val="000000"/>
                            </a:gs>
                          </a:gsLst>
                          <a:lin ang="5400000" scaled="0"/>
                        </a:gradFill>
                        <a:effectLst/>
                        <a:uLnTx/>
                        <a:uFillTx/>
                        <a:latin typeface="Cambria Math" panose="02040503050406030204" pitchFamily="18" charset="0"/>
                        <a:ea typeface="KaiTi" panose="02010609060101010101" pitchFamily="49" charset="-122"/>
                        <a:cs typeface="+mn-cs"/>
                      </a:rPr>
                      <m:t>𝑛</m:t>
                    </m:r>
                    <m:r>
                      <a:rPr kumimoji="0" lang="en-US" altLang="zh-CN" sz="2800" b="0" i="1" u="none" strike="noStrike" kern="1200" cap="none" spc="0" normalizeH="0" baseline="0" noProof="0" dirty="0" smtClean="0">
                        <a:ln>
                          <a:noFill/>
                        </a:ln>
                        <a:gradFill>
                          <a:gsLst>
                            <a:gs pos="2917">
                              <a:srgbClr val="000000"/>
                            </a:gs>
                            <a:gs pos="30000">
                              <a:srgbClr val="000000"/>
                            </a:gs>
                          </a:gsLst>
                          <a:lin ang="5400000" scaled="0"/>
                        </a:gradFill>
                        <a:effectLst/>
                        <a:uLnTx/>
                        <a:uFillTx/>
                        <a:latin typeface="Cambria Math" panose="02040503050406030204" pitchFamily="18" charset="0"/>
                        <a:ea typeface="KaiTi" panose="02010609060101010101" pitchFamily="49" charset="-122"/>
                        <a:cs typeface="+mn-cs"/>
                      </a:rPr>
                      <m:t>)</m:t>
                    </m:r>
                  </m:oMath>
                </a14:m>
                <a:endParaRPr kumimoji="0" lang="zh-CN" altLang="en-US" sz="2800" b="0" i="0" u="none" strike="noStrike" kern="1200" cap="none" spc="0" normalizeH="0" baseline="0" noProof="0" dirty="0">
                  <a:ln>
                    <a:noFill/>
                  </a:ln>
                  <a:gradFill>
                    <a:gsLst>
                      <a:gs pos="2917">
                        <a:srgbClr val="000000"/>
                      </a:gs>
                      <a:gs pos="30000">
                        <a:srgbClr val="000000"/>
                      </a:gs>
                    </a:gsLst>
                    <a:lin ang="5400000" scaled="0"/>
                  </a:gradFill>
                  <a:effectLst/>
                  <a:uLnTx/>
                  <a:uFillTx/>
                  <a:latin typeface="Times New Roman"/>
                  <a:ea typeface="KaiTi" panose="02010609060101010101" pitchFamily="49" charset="-122"/>
                  <a:cs typeface="+mn-cs"/>
                </a:endParaRPr>
              </a:p>
            </p:txBody>
          </p:sp>
        </mc:Choice>
        <mc:Fallback xmlns="">
          <p:sp>
            <p:nvSpPr>
              <p:cNvPr id="8" name="文本框 7">
                <a:extLst>
                  <a:ext uri="{FF2B5EF4-FFF2-40B4-BE49-F238E27FC236}">
                    <a16:creationId xmlns:a16="http://schemas.microsoft.com/office/drawing/2014/main" id="{CEDBF3FD-31E2-4D41-A3EB-2FDCC53FFA94}"/>
                  </a:ext>
                </a:extLst>
              </p:cNvPr>
              <p:cNvSpPr txBox="1">
                <a:spLocks noRot="1" noChangeAspect="1" noMove="1" noResize="1" noEditPoints="1" noAdjustHandles="1" noChangeArrowheads="1" noChangeShapeType="1" noTextEdit="1"/>
              </p:cNvSpPr>
              <p:nvPr/>
            </p:nvSpPr>
            <p:spPr>
              <a:xfrm>
                <a:off x="1238710" y="5435432"/>
                <a:ext cx="8136834" cy="874598"/>
              </a:xfrm>
              <a:prstGeom prst="rect">
                <a:avLst/>
              </a:prstGeom>
              <a:blipFill>
                <a:blip r:embed="rId4"/>
                <a:stretch>
                  <a:fillRect/>
                </a:stretch>
              </a:blipFill>
            </p:spPr>
            <p:txBody>
              <a:bodyPr/>
              <a:lstStyle/>
              <a:p>
                <a:r>
                  <a:rPr lang="zh-CN" altLang="en-US">
                    <a:noFill/>
                  </a:rPr>
                  <a:t> </a:t>
                </a:r>
              </a:p>
            </p:txBody>
          </p:sp>
        </mc:Fallback>
      </mc:AlternateContent>
      <p:sp>
        <p:nvSpPr>
          <p:cNvPr id="9" name="椭圆 8">
            <a:extLst>
              <a:ext uri="{FF2B5EF4-FFF2-40B4-BE49-F238E27FC236}">
                <a16:creationId xmlns:a16="http://schemas.microsoft.com/office/drawing/2014/main" id="{8F9194CA-AE01-43C1-A5F1-C1258830AC26}"/>
              </a:ext>
            </a:extLst>
          </p:cNvPr>
          <p:cNvSpPr/>
          <p:nvPr/>
        </p:nvSpPr>
        <p:spPr bwMode="auto">
          <a:xfrm>
            <a:off x="9829801" y="474134"/>
            <a:ext cx="1710266" cy="982133"/>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1" hangingPunct="1">
              <a:lnSpc>
                <a:spcPct val="100000"/>
              </a:lnSpc>
              <a:spcBef>
                <a:spcPct val="0"/>
              </a:spcBef>
              <a:spcAft>
                <a:spcPct val="0"/>
              </a:spcAft>
              <a:buClrTx/>
              <a:buSzTx/>
              <a:buFontTx/>
              <a:buNone/>
              <a:tabLst/>
              <a:defRPr/>
            </a:pPr>
            <a:r>
              <a:rPr kumimoji="0" lang="zh-CN" alt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Times New Roman"/>
                <a:ea typeface="KaiTi" panose="02010609060101010101" pitchFamily="49" charset="-122"/>
                <a:cs typeface="Segoe UI" pitchFamily="34" charset="0"/>
              </a:rPr>
              <a:t>卡常？卡输入？</a:t>
            </a:r>
          </a:p>
        </p:txBody>
      </p:sp>
      <p:sp>
        <p:nvSpPr>
          <p:cNvPr id="10" name="椭圆 9">
            <a:extLst>
              <a:ext uri="{FF2B5EF4-FFF2-40B4-BE49-F238E27FC236}">
                <a16:creationId xmlns:a16="http://schemas.microsoft.com/office/drawing/2014/main" id="{2DD3D13E-EC61-48D8-95B1-4AD9E77C7282}"/>
              </a:ext>
            </a:extLst>
          </p:cNvPr>
          <p:cNvSpPr/>
          <p:nvPr/>
        </p:nvSpPr>
        <p:spPr bwMode="auto">
          <a:xfrm>
            <a:off x="11142133" y="1441004"/>
            <a:ext cx="584200" cy="46566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zh-CN" alt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Times New Roman"/>
              <a:ea typeface="Segoe UI" pitchFamily="34" charset="0"/>
              <a:cs typeface="Segoe UI" pitchFamily="34" charset="0"/>
            </a:endParaRPr>
          </a:p>
        </p:txBody>
      </p:sp>
      <p:sp>
        <p:nvSpPr>
          <p:cNvPr id="11" name="椭圆 10">
            <a:extLst>
              <a:ext uri="{FF2B5EF4-FFF2-40B4-BE49-F238E27FC236}">
                <a16:creationId xmlns:a16="http://schemas.microsoft.com/office/drawing/2014/main" id="{883D78F2-D691-428B-BA63-557A395ABC27}"/>
              </a:ext>
            </a:extLst>
          </p:cNvPr>
          <p:cNvSpPr/>
          <p:nvPr/>
        </p:nvSpPr>
        <p:spPr bwMode="auto">
          <a:xfrm>
            <a:off x="11827933" y="1940602"/>
            <a:ext cx="347134" cy="31153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zh-CN" alt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Times New Roman"/>
              <a:ea typeface="Segoe UI" pitchFamily="34" charset="0"/>
              <a:cs typeface="Segoe UI" pitchFamily="34" charset="0"/>
            </a:endParaRPr>
          </a:p>
        </p:txBody>
      </p:sp>
    </p:spTree>
    <p:extLst>
      <p:ext uri="{BB962C8B-B14F-4D97-AF65-F5344CB8AC3E}">
        <p14:creationId xmlns:p14="http://schemas.microsoft.com/office/powerpoint/2010/main" val="105172091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FC06E91-ACCF-4938-911F-633E3DC7B8AC}"/>
              </a:ext>
            </a:extLst>
          </p:cNvPr>
          <p:cNvPicPr>
            <a:picLocks noChangeAspect="1"/>
          </p:cNvPicPr>
          <p:nvPr/>
        </p:nvPicPr>
        <p:blipFill>
          <a:blip r:embed="rId3"/>
          <a:stretch>
            <a:fillRect/>
          </a:stretch>
        </p:blipFill>
        <p:spPr>
          <a:xfrm>
            <a:off x="877860" y="158582"/>
            <a:ext cx="9150820" cy="6540836"/>
          </a:xfrm>
          <a:prstGeom prst="rect">
            <a:avLst/>
          </a:prstGeom>
        </p:spPr>
      </p:pic>
    </p:spTree>
    <p:extLst>
      <p:ext uri="{BB962C8B-B14F-4D97-AF65-F5344CB8AC3E}">
        <p14:creationId xmlns:p14="http://schemas.microsoft.com/office/powerpoint/2010/main" val="292929722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6B61CA2F-5E19-45BB-9F7F-7A2DA7BE81D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57400" y="0"/>
            <a:ext cx="6609806"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22D6179A-5608-4802-89DA-B6210C7E8226}"/>
              </a:ext>
            </a:extLst>
          </p:cNvPr>
          <p:cNvSpPr txBox="1"/>
          <p:nvPr/>
        </p:nvSpPr>
        <p:spPr>
          <a:xfrm>
            <a:off x="5283926" y="6550223"/>
            <a:ext cx="1031966" cy="307777"/>
          </a:xfrm>
          <a:prstGeom prst="rect">
            <a:avLst/>
          </a:prstGeom>
          <a:noFill/>
        </p:spPr>
        <p:txBody>
          <a:bodyPr wrap="square" lIns="0" tIns="0" rIns="0" bIns="0" rtlCol="0">
            <a:spAutoFit/>
          </a:bodyPr>
          <a:lstStyle/>
          <a:p>
            <a:pPr algn="l"/>
            <a:r>
              <a:rPr lang="zh-CN" altLang="en-US" sz="2000" dirty="0">
                <a:gradFill>
                  <a:gsLst>
                    <a:gs pos="2917">
                      <a:schemeClr val="tx1"/>
                    </a:gs>
                    <a:gs pos="30000">
                      <a:schemeClr val="tx1"/>
                    </a:gs>
                  </a:gsLst>
                  <a:lin ang="5400000" scaled="0"/>
                </a:gradFill>
              </a:rPr>
              <a:t>输入</a:t>
            </a:r>
          </a:p>
        </p:txBody>
      </p:sp>
      <p:sp>
        <p:nvSpPr>
          <p:cNvPr id="3" name="文本框 2">
            <a:extLst>
              <a:ext uri="{FF2B5EF4-FFF2-40B4-BE49-F238E27FC236}">
                <a16:creationId xmlns:a16="http://schemas.microsoft.com/office/drawing/2014/main" id="{84FA3704-8CC3-4701-BBD7-3A122F5C4DB4}"/>
              </a:ext>
            </a:extLst>
          </p:cNvPr>
          <p:cNvSpPr txBox="1"/>
          <p:nvPr/>
        </p:nvSpPr>
        <p:spPr>
          <a:xfrm>
            <a:off x="2057400" y="2357845"/>
            <a:ext cx="307777" cy="1175657"/>
          </a:xfrm>
          <a:prstGeom prst="rect">
            <a:avLst/>
          </a:prstGeom>
          <a:noFill/>
        </p:spPr>
        <p:txBody>
          <a:bodyPr vert="eaVert" wrap="square" lIns="0" tIns="0" rIns="0" bIns="0" rtlCol="0">
            <a:spAutoFit/>
          </a:bodyPr>
          <a:lstStyle/>
          <a:p>
            <a:pPr algn="l"/>
            <a:r>
              <a:rPr lang="zh-CN" altLang="en-US" sz="2000" dirty="0">
                <a:gradFill>
                  <a:gsLst>
                    <a:gs pos="2917">
                      <a:schemeClr val="tx1"/>
                    </a:gs>
                    <a:gs pos="30000">
                      <a:schemeClr val="tx1"/>
                    </a:gs>
                  </a:gsLst>
                  <a:lin ang="5400000" scaled="0"/>
                </a:gradFill>
              </a:rPr>
              <a:t>时间</a:t>
            </a:r>
          </a:p>
        </p:txBody>
      </p:sp>
    </p:spTree>
    <p:extLst>
      <p:ext uri="{BB962C8B-B14F-4D97-AF65-F5344CB8AC3E}">
        <p14:creationId xmlns:p14="http://schemas.microsoft.com/office/powerpoint/2010/main" val="183975639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占位符 3">
                <a:extLst>
                  <a:ext uri="{FF2B5EF4-FFF2-40B4-BE49-F238E27FC236}">
                    <a16:creationId xmlns:a16="http://schemas.microsoft.com/office/drawing/2014/main" id="{F9610961-172E-4BAE-9953-C9CF02CFE55B}"/>
                  </a:ext>
                </a:extLst>
              </p:cNvPr>
              <p:cNvSpPr>
                <a:spLocks noGrp="1"/>
              </p:cNvSpPr>
              <p:nvPr>
                <p:ph type="body" sz="quarter" idx="11"/>
              </p:nvPr>
            </p:nvSpPr>
            <p:spPr>
              <a:xfrm>
                <a:off x="4941888" y="1402243"/>
                <a:ext cx="6667500" cy="4050340"/>
              </a:xfrm>
            </p:spPr>
            <p:txBody>
              <a:bodyPr/>
              <a:lstStyle/>
              <a:p>
                <a:r>
                  <a:rPr lang="zh-CN" altLang="en-US" dirty="0">
                    <a:latin typeface="Times New Roman" panose="02020603050405020304" pitchFamily="18" charset="0"/>
                    <a:ea typeface="KaiTi" panose="02010609060101010101" pitchFamily="49" charset="-122"/>
                  </a:rPr>
                  <a:t>计算机科学领域完成一个算法所需要占用的存储空间，一般是输入参数的函数。它是算法优劣的重要度量指针。</a:t>
                </a:r>
                <a:endParaRPr lang="en-US" altLang="zh-CN" dirty="0">
                  <a:latin typeface="Times New Roman" panose="02020603050405020304" pitchFamily="18" charset="0"/>
                  <a:ea typeface="KaiTi" panose="02010609060101010101" pitchFamily="49" charset="-122"/>
                </a:endParaRPr>
              </a:p>
              <a:p>
                <a:endParaRPr lang="en-US" altLang="zh-CN" dirty="0">
                  <a:latin typeface="Times New Roman" panose="02020603050405020304" pitchFamily="18" charset="0"/>
                  <a:ea typeface="KaiTi" panose="02010609060101010101" pitchFamily="49" charset="-122"/>
                </a:endParaRPr>
              </a:p>
              <a:p>
                <a:r>
                  <a:rPr lang="zh-CN" altLang="en-US" dirty="0">
                    <a:latin typeface="Times New Roman" panose="02020603050405020304" pitchFamily="18" charset="0"/>
                    <a:ea typeface="KaiTi" panose="02010609060101010101" pitchFamily="49" charset="-122"/>
                  </a:rPr>
                  <a:t>我们假设有一个图灵机来解决某一类语言的某一问题，设有</a:t>
                </a:r>
                <a:r>
                  <a:rPr lang="en-US" altLang="zh-CN" dirty="0">
                    <a:latin typeface="Times New Roman" panose="02020603050405020304" pitchFamily="18" charset="0"/>
                    <a:ea typeface="KaiTi" panose="02010609060101010101" pitchFamily="49" charset="-122"/>
                  </a:rPr>
                  <a:t> </a:t>
                </a:r>
                <a14:m>
                  <m:oMath xmlns:m="http://schemas.openxmlformats.org/officeDocument/2006/math">
                    <m:r>
                      <a:rPr lang="en-US" altLang="zh-CN" i="1" dirty="0" smtClean="0">
                        <a:latin typeface="Cambria Math" panose="02040503050406030204" pitchFamily="18" charset="0"/>
                        <a:ea typeface="KaiTi" panose="02010609060101010101" pitchFamily="49" charset="-122"/>
                      </a:rPr>
                      <m:t>𝑋</m:t>
                    </m:r>
                  </m:oMath>
                </a14:m>
                <a:r>
                  <a:rPr lang="zh-CN" altLang="en-US" dirty="0">
                    <a:latin typeface="Times New Roman" panose="02020603050405020304" pitchFamily="18" charset="0"/>
                    <a:ea typeface="KaiTi" panose="02010609060101010101" pitchFamily="49" charset="-122"/>
                  </a:rPr>
                  <a:t>个字（</a:t>
                </a:r>
                <a14:m>
                  <m:oMath xmlns:m="http://schemas.openxmlformats.org/officeDocument/2006/math">
                    <m:r>
                      <a:rPr lang="en-US" altLang="zh-CN" i="1" dirty="0" smtClean="0">
                        <a:latin typeface="Cambria Math" panose="02040503050406030204" pitchFamily="18" charset="0"/>
                        <a:ea typeface="KaiTi" panose="02010609060101010101" pitchFamily="49" charset="-122"/>
                      </a:rPr>
                      <m:t>𝑤𝑜𝑟𝑑</m:t>
                    </m:r>
                  </m:oMath>
                </a14:m>
                <a:r>
                  <a:rPr lang="zh-CN" altLang="en-US" dirty="0">
                    <a:latin typeface="Times New Roman" panose="02020603050405020304" pitchFamily="18" charset="0"/>
                    <a:ea typeface="KaiTi" panose="02010609060101010101" pitchFamily="49" charset="-122"/>
                  </a:rPr>
                  <a:t>）属于这个问题，把</a:t>
                </a:r>
                <a14:m>
                  <m:oMath xmlns:m="http://schemas.openxmlformats.org/officeDocument/2006/math">
                    <m:r>
                      <a:rPr lang="en-US" altLang="zh-CN" i="1" dirty="0">
                        <a:latin typeface="Cambria Math" panose="02040503050406030204" pitchFamily="18" charset="0"/>
                        <a:ea typeface="KaiTi" panose="02010609060101010101" pitchFamily="49" charset="-122"/>
                      </a:rPr>
                      <m:t>𝑋</m:t>
                    </m:r>
                  </m:oMath>
                </a14:m>
                <a:r>
                  <a:rPr lang="zh-CN" altLang="en-US" dirty="0">
                    <a:latin typeface="Times New Roman" panose="02020603050405020304" pitchFamily="18" charset="0"/>
                    <a:ea typeface="KaiTi" panose="02010609060101010101" pitchFamily="49" charset="-122"/>
                  </a:rPr>
                  <a:t>放入这个图灵机的输入端，这个图灵机为解决此问题所需要的工作带格子数总和称为空间。</a:t>
                </a:r>
              </a:p>
            </p:txBody>
          </p:sp>
        </mc:Choice>
        <mc:Fallback xmlns="">
          <p:sp>
            <p:nvSpPr>
              <p:cNvPr id="4" name="文本占位符 3">
                <a:extLst>
                  <a:ext uri="{FF2B5EF4-FFF2-40B4-BE49-F238E27FC236}">
                    <a16:creationId xmlns:a16="http://schemas.microsoft.com/office/drawing/2014/main" id="{F9610961-172E-4BAE-9953-C9CF02CFE55B}"/>
                  </a:ext>
                </a:extLst>
              </p:cNvPr>
              <p:cNvSpPr>
                <a:spLocks noGrp="1" noRot="1" noChangeAspect="1" noMove="1" noResize="1" noEditPoints="1" noAdjustHandles="1" noChangeArrowheads="1" noChangeShapeType="1" noTextEdit="1"/>
              </p:cNvSpPr>
              <p:nvPr>
                <p:ph type="body" sz="quarter" idx="11"/>
              </p:nvPr>
            </p:nvSpPr>
            <p:spPr>
              <a:xfrm>
                <a:off x="4941888" y="1402243"/>
                <a:ext cx="6667500" cy="4050340"/>
              </a:xfrm>
              <a:blipFill>
                <a:blip r:embed="rId2"/>
                <a:stretch>
                  <a:fillRect/>
                </a:stretch>
              </a:blipFill>
            </p:spPr>
            <p:txBody>
              <a:bodyPr/>
              <a:lstStyle/>
              <a:p>
                <a:r>
                  <a:rPr lang="zh-CN" altLang="en-US">
                    <a:noFill/>
                  </a:rPr>
                  <a:t> </a:t>
                </a:r>
              </a:p>
            </p:txBody>
          </p:sp>
        </mc:Fallback>
      </mc:AlternateContent>
      <p:sp>
        <p:nvSpPr>
          <p:cNvPr id="3" name="标题 2">
            <a:extLst>
              <a:ext uri="{FF2B5EF4-FFF2-40B4-BE49-F238E27FC236}">
                <a16:creationId xmlns:a16="http://schemas.microsoft.com/office/drawing/2014/main" id="{0DCE3D7F-3B7A-4D39-AC8F-FB91A076E98C}"/>
              </a:ext>
            </a:extLst>
          </p:cNvPr>
          <p:cNvSpPr>
            <a:spLocks noGrp="1"/>
          </p:cNvSpPr>
          <p:nvPr>
            <p:ph type="title"/>
          </p:nvPr>
        </p:nvSpPr>
        <p:spPr>
          <a:xfrm>
            <a:off x="588263" y="3150414"/>
            <a:ext cx="3182027" cy="553998"/>
          </a:xfrm>
        </p:spPr>
        <p:txBody>
          <a:bodyPr/>
          <a:lstStyle/>
          <a:p>
            <a:pPr algn="ctr"/>
            <a:r>
              <a:rPr lang="zh-CN" altLang="en-US" dirty="0">
                <a:latin typeface="宋体" panose="02010600030101010101" pitchFamily="2" charset="-122"/>
                <a:ea typeface="宋体" panose="02010600030101010101" pitchFamily="2" charset="-122"/>
              </a:rPr>
              <a:t>空间复杂度</a:t>
            </a:r>
          </a:p>
        </p:txBody>
      </p:sp>
    </p:spTree>
    <p:extLst>
      <p:ext uri="{BB962C8B-B14F-4D97-AF65-F5344CB8AC3E}">
        <p14:creationId xmlns:p14="http://schemas.microsoft.com/office/powerpoint/2010/main" val="306293878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C47332E-C1A7-45DB-8C4C-674245CCDC3B}"/>
              </a:ext>
            </a:extLst>
          </p:cNvPr>
          <p:cNvSpPr/>
          <p:nvPr/>
        </p:nvSpPr>
        <p:spPr>
          <a:xfrm>
            <a:off x="683430" y="599885"/>
            <a:ext cx="833883" cy="523220"/>
          </a:xfrm>
          <a:prstGeom prst="rect">
            <a:avLst/>
          </a:prstGeom>
        </p:spPr>
        <p:txBody>
          <a:bodyPr wrap="none">
            <a:spAutoFit/>
          </a:bodyPr>
          <a:lstStyle/>
          <a:p>
            <a:r>
              <a:rPr lang="en-US" altLang="zh-CN" sz="2800" b="1" dirty="0">
                <a:solidFill>
                  <a:srgbClr val="4F4F4F"/>
                </a:solidFill>
                <a:latin typeface="PingFang SC"/>
              </a:rPr>
              <a:t>O(1)</a:t>
            </a:r>
            <a:endParaRPr lang="en-US" altLang="zh-CN" sz="2800" b="1" i="0" dirty="0">
              <a:solidFill>
                <a:srgbClr val="4F4F4F"/>
              </a:solidFill>
              <a:effectLst/>
              <a:latin typeface="PingFang SC"/>
            </a:endParaRPr>
          </a:p>
        </p:txBody>
      </p:sp>
      <p:sp>
        <p:nvSpPr>
          <p:cNvPr id="3" name="文本框 2">
            <a:extLst>
              <a:ext uri="{FF2B5EF4-FFF2-40B4-BE49-F238E27FC236}">
                <a16:creationId xmlns:a16="http://schemas.microsoft.com/office/drawing/2014/main" id="{91029EEA-8F40-46FC-A1D0-520CEFDF8E23}"/>
              </a:ext>
            </a:extLst>
          </p:cNvPr>
          <p:cNvSpPr txBox="1"/>
          <p:nvPr/>
        </p:nvSpPr>
        <p:spPr>
          <a:xfrm>
            <a:off x="683430" y="1290530"/>
            <a:ext cx="4365364" cy="1938992"/>
          </a:xfrm>
          <a:prstGeom prst="rect">
            <a:avLst/>
          </a:prstGeom>
          <a:solidFill>
            <a:schemeClr val="tx1"/>
          </a:solidFill>
        </p:spPr>
        <p:txBody>
          <a:bodyPr wrap="square">
            <a:spAutoFit/>
          </a:bodyPr>
          <a:lstStyle/>
          <a:p>
            <a:r>
              <a:rPr lang="en-US" altLang="zh-CN" sz="2400" dirty="0">
                <a:solidFill>
                  <a:srgbClr val="000000"/>
                </a:solidFill>
                <a:latin typeface="  Consolas"/>
              </a:rPr>
              <a:t>1: </a:t>
            </a:r>
            <a:r>
              <a:rPr lang="en-US" altLang="zh-CN" sz="2400" dirty="0">
                <a:solidFill>
                  <a:srgbClr val="569DD7"/>
                </a:solidFill>
                <a:latin typeface="  Consolas"/>
              </a:rPr>
              <a:t>int </a:t>
            </a:r>
            <a:r>
              <a:rPr lang="en-US" altLang="zh-CN" sz="2400" dirty="0" err="1">
                <a:solidFill>
                  <a:srgbClr val="DDDDAB"/>
                </a:solidFill>
                <a:latin typeface="  Consolas"/>
              </a:rPr>
              <a:t>i</a:t>
            </a:r>
            <a:r>
              <a:rPr lang="en-US" altLang="zh-CN" sz="2400" dirty="0">
                <a:solidFill>
                  <a:srgbClr val="DDDDAB"/>
                </a:solidFill>
                <a:latin typeface="  Consolas"/>
              </a:rPr>
              <a:t> </a:t>
            </a:r>
            <a:r>
              <a:rPr lang="en-US" altLang="zh-CN" sz="2400" dirty="0">
                <a:solidFill>
                  <a:srgbClr val="D5D5D5"/>
                </a:solidFill>
                <a:latin typeface="  Consolas"/>
              </a:rPr>
              <a:t>= </a:t>
            </a:r>
            <a:r>
              <a:rPr lang="en-US" altLang="zh-CN" sz="2400" dirty="0">
                <a:solidFill>
                  <a:srgbClr val="B6CFA9"/>
                </a:solidFill>
                <a:latin typeface="  Consolas"/>
              </a:rPr>
              <a:t>1</a:t>
            </a:r>
            <a:r>
              <a:rPr lang="en-US" altLang="zh-CN" sz="2400" dirty="0">
                <a:solidFill>
                  <a:srgbClr val="D5D5D5"/>
                </a:solidFill>
                <a:latin typeface="  Consolas"/>
              </a:rPr>
              <a:t>;</a:t>
            </a:r>
          </a:p>
          <a:p>
            <a:r>
              <a:rPr lang="en-US" altLang="zh-CN" sz="2400" dirty="0">
                <a:solidFill>
                  <a:srgbClr val="000000"/>
                </a:solidFill>
                <a:latin typeface="  Consolas"/>
              </a:rPr>
              <a:t>2: </a:t>
            </a:r>
            <a:r>
              <a:rPr lang="en-US" altLang="zh-CN" sz="2400" dirty="0">
                <a:solidFill>
                  <a:srgbClr val="569DD7"/>
                </a:solidFill>
                <a:latin typeface="  Consolas"/>
              </a:rPr>
              <a:t>int </a:t>
            </a:r>
            <a:r>
              <a:rPr lang="en-US" altLang="zh-CN" sz="2400" dirty="0">
                <a:solidFill>
                  <a:srgbClr val="DDDDAB"/>
                </a:solidFill>
                <a:latin typeface="  Consolas"/>
              </a:rPr>
              <a:t>j </a:t>
            </a:r>
            <a:r>
              <a:rPr lang="en-US" altLang="zh-CN" sz="2400" dirty="0">
                <a:solidFill>
                  <a:srgbClr val="D5D5D5"/>
                </a:solidFill>
                <a:latin typeface="  Consolas"/>
              </a:rPr>
              <a:t>= </a:t>
            </a:r>
            <a:r>
              <a:rPr lang="en-US" altLang="zh-CN" sz="2400" dirty="0">
                <a:solidFill>
                  <a:srgbClr val="B6CFA9"/>
                </a:solidFill>
                <a:latin typeface="  Consolas"/>
              </a:rPr>
              <a:t>2</a:t>
            </a:r>
            <a:r>
              <a:rPr lang="en-US" altLang="zh-CN" sz="2400" dirty="0">
                <a:solidFill>
                  <a:srgbClr val="D5D5D5"/>
                </a:solidFill>
                <a:latin typeface="  Consolas"/>
              </a:rPr>
              <a:t>;</a:t>
            </a:r>
          </a:p>
          <a:p>
            <a:r>
              <a:rPr lang="en-US" altLang="zh-CN" sz="2400" dirty="0">
                <a:solidFill>
                  <a:srgbClr val="000000"/>
                </a:solidFill>
                <a:latin typeface="  Consolas"/>
              </a:rPr>
              <a:t>3: </a:t>
            </a:r>
            <a:r>
              <a:rPr lang="en-US" altLang="zh-CN" sz="2400" dirty="0" err="1">
                <a:solidFill>
                  <a:srgbClr val="DDDDAB"/>
                </a:solidFill>
                <a:latin typeface="  Consolas"/>
              </a:rPr>
              <a:t>i</a:t>
            </a:r>
            <a:r>
              <a:rPr lang="en-US" altLang="zh-CN" sz="2400" dirty="0">
                <a:solidFill>
                  <a:srgbClr val="DDDDAB"/>
                </a:solidFill>
                <a:latin typeface="  Consolas"/>
              </a:rPr>
              <a:t>++</a:t>
            </a:r>
            <a:r>
              <a:rPr lang="en-US" altLang="zh-CN" sz="2400" dirty="0">
                <a:solidFill>
                  <a:srgbClr val="D5D5D5"/>
                </a:solidFill>
                <a:latin typeface="  Consolas"/>
              </a:rPr>
              <a:t>;</a:t>
            </a:r>
          </a:p>
          <a:p>
            <a:r>
              <a:rPr lang="en-US" altLang="zh-CN" sz="2400" dirty="0">
                <a:solidFill>
                  <a:srgbClr val="000000"/>
                </a:solidFill>
                <a:latin typeface="  Consolas"/>
              </a:rPr>
              <a:t>4: </a:t>
            </a:r>
            <a:r>
              <a:rPr lang="en-US" altLang="zh-CN" sz="2400" dirty="0" err="1">
                <a:solidFill>
                  <a:srgbClr val="DDDDAB"/>
                </a:solidFill>
                <a:latin typeface="  Consolas"/>
              </a:rPr>
              <a:t>j</a:t>
            </a:r>
            <a:r>
              <a:rPr lang="en-US" altLang="zh-CN" sz="2400" dirty="0" err="1">
                <a:solidFill>
                  <a:srgbClr val="D5D5D5"/>
                </a:solidFill>
                <a:latin typeface="  Consolas"/>
              </a:rPr>
              <a:t>++</a:t>
            </a:r>
            <a:r>
              <a:rPr lang="en-US" altLang="zh-CN" sz="2400" dirty="0">
                <a:solidFill>
                  <a:srgbClr val="D5D5D5"/>
                </a:solidFill>
                <a:latin typeface="  Consolas"/>
              </a:rPr>
              <a:t>;</a:t>
            </a:r>
          </a:p>
          <a:p>
            <a:r>
              <a:rPr lang="en-US" altLang="zh-CN" sz="2400" dirty="0">
                <a:solidFill>
                  <a:srgbClr val="000000"/>
                </a:solidFill>
                <a:latin typeface="  Consolas"/>
              </a:rPr>
              <a:t>5: </a:t>
            </a:r>
            <a:r>
              <a:rPr lang="en-US" altLang="zh-CN" sz="2400" dirty="0">
                <a:solidFill>
                  <a:srgbClr val="569DD7"/>
                </a:solidFill>
                <a:latin typeface="  Consolas"/>
              </a:rPr>
              <a:t>int </a:t>
            </a:r>
            <a:r>
              <a:rPr lang="en-US" altLang="zh-CN" sz="2400" dirty="0">
                <a:solidFill>
                  <a:srgbClr val="DDDDAB"/>
                </a:solidFill>
                <a:latin typeface="  Consolas"/>
              </a:rPr>
              <a:t>m </a:t>
            </a:r>
            <a:r>
              <a:rPr lang="en-US" altLang="zh-CN" sz="2400" dirty="0">
                <a:solidFill>
                  <a:srgbClr val="D5D5D5"/>
                </a:solidFill>
                <a:latin typeface="  Consolas"/>
              </a:rPr>
              <a:t>= </a:t>
            </a:r>
            <a:r>
              <a:rPr lang="en-US" altLang="zh-CN" sz="2400" dirty="0" err="1">
                <a:solidFill>
                  <a:srgbClr val="DDDDAB"/>
                </a:solidFill>
                <a:latin typeface="  Consolas"/>
              </a:rPr>
              <a:t>i</a:t>
            </a:r>
            <a:r>
              <a:rPr lang="en-US" altLang="zh-CN" sz="2400" dirty="0">
                <a:solidFill>
                  <a:srgbClr val="DDDDAB"/>
                </a:solidFill>
                <a:latin typeface="  Consolas"/>
              </a:rPr>
              <a:t> </a:t>
            </a:r>
            <a:r>
              <a:rPr lang="en-US" altLang="zh-CN" sz="2400" dirty="0">
                <a:solidFill>
                  <a:srgbClr val="D5D5D5"/>
                </a:solidFill>
                <a:latin typeface="  Consolas"/>
              </a:rPr>
              <a:t>+ </a:t>
            </a:r>
            <a:r>
              <a:rPr lang="en-US" altLang="zh-CN" sz="2400" dirty="0">
                <a:solidFill>
                  <a:srgbClr val="DDDDAB"/>
                </a:solidFill>
                <a:latin typeface="  Consolas"/>
              </a:rPr>
              <a:t>j</a:t>
            </a:r>
            <a:r>
              <a:rPr lang="en-US" altLang="zh-CN" sz="2400" dirty="0">
                <a:solidFill>
                  <a:srgbClr val="D5D5D5"/>
                </a:solidFill>
                <a:latin typeface="  Consolas"/>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endParaRPr>
          </a:p>
        </p:txBody>
      </p:sp>
      <p:sp>
        <p:nvSpPr>
          <p:cNvPr id="4" name="矩形 3">
            <a:extLst>
              <a:ext uri="{FF2B5EF4-FFF2-40B4-BE49-F238E27FC236}">
                <a16:creationId xmlns:a16="http://schemas.microsoft.com/office/drawing/2014/main" id="{416E9AD9-75AE-4504-B497-D5438227D66C}"/>
              </a:ext>
            </a:extLst>
          </p:cNvPr>
          <p:cNvSpPr/>
          <p:nvPr/>
        </p:nvSpPr>
        <p:spPr>
          <a:xfrm>
            <a:off x="683430" y="3429000"/>
            <a:ext cx="1060461" cy="523220"/>
          </a:xfrm>
          <a:prstGeom prst="rect">
            <a:avLst/>
          </a:prstGeom>
        </p:spPr>
        <p:txBody>
          <a:bodyPr wrap="square">
            <a:spAutoFit/>
          </a:bodyPr>
          <a:lstStyle/>
          <a:p>
            <a:r>
              <a:rPr lang="en-US" altLang="zh-CN" sz="2800" b="1" dirty="0">
                <a:solidFill>
                  <a:srgbClr val="4F4F4F"/>
                </a:solidFill>
                <a:latin typeface="PingFang SC"/>
              </a:rPr>
              <a:t>O(n)</a:t>
            </a:r>
            <a:endParaRPr lang="en-US" altLang="zh-CN" sz="2800" b="1" i="0" dirty="0">
              <a:solidFill>
                <a:srgbClr val="4F4F4F"/>
              </a:solidFill>
              <a:effectLst/>
              <a:latin typeface="PingFang SC"/>
            </a:endParaRPr>
          </a:p>
        </p:txBody>
      </p:sp>
      <p:sp>
        <p:nvSpPr>
          <p:cNvPr id="5" name="文本框 4">
            <a:extLst>
              <a:ext uri="{FF2B5EF4-FFF2-40B4-BE49-F238E27FC236}">
                <a16:creationId xmlns:a16="http://schemas.microsoft.com/office/drawing/2014/main" id="{7B651C2B-E245-4FFD-BE43-E4ED5C15B866}"/>
              </a:ext>
            </a:extLst>
          </p:cNvPr>
          <p:cNvSpPr txBox="1"/>
          <p:nvPr/>
        </p:nvSpPr>
        <p:spPr>
          <a:xfrm>
            <a:off x="683430" y="4087593"/>
            <a:ext cx="4293519" cy="2308324"/>
          </a:xfrm>
          <a:prstGeom prst="rect">
            <a:avLst/>
          </a:prstGeom>
          <a:solidFill>
            <a:schemeClr val="tx1"/>
          </a:solidFill>
        </p:spPr>
        <p:txBody>
          <a:bodyPr wrap="square">
            <a:spAutoFit/>
          </a:bodyPr>
          <a:lstStyle/>
          <a:p>
            <a:r>
              <a:rPr lang="en-US" altLang="zh-CN" sz="2400" dirty="0">
                <a:solidFill>
                  <a:srgbClr val="000000"/>
                </a:solidFill>
                <a:latin typeface="  Consolas"/>
              </a:rPr>
              <a:t>1</a:t>
            </a:r>
            <a:r>
              <a:rPr lang="en-US" altLang="zh-CN" sz="2400" dirty="0">
                <a:solidFill>
                  <a:srgbClr val="569DD7"/>
                </a:solidFill>
                <a:latin typeface="  Consolas"/>
              </a:rPr>
              <a:t>int</a:t>
            </a:r>
            <a:r>
              <a:rPr lang="en-US" altLang="zh-CN" sz="2400" dirty="0">
                <a:solidFill>
                  <a:srgbClr val="D5D5D5"/>
                </a:solidFill>
                <a:latin typeface="  Consolas"/>
              </a:rPr>
              <a:t>[] </a:t>
            </a:r>
            <a:r>
              <a:rPr lang="en-US" altLang="zh-CN" sz="2400" dirty="0">
                <a:solidFill>
                  <a:srgbClr val="DDDDAB"/>
                </a:solidFill>
                <a:latin typeface="  Consolas"/>
              </a:rPr>
              <a:t>m </a:t>
            </a:r>
            <a:r>
              <a:rPr lang="en-US" altLang="zh-CN" sz="2400" dirty="0">
                <a:solidFill>
                  <a:srgbClr val="D5D5D5"/>
                </a:solidFill>
                <a:latin typeface="  Consolas"/>
              </a:rPr>
              <a:t>= </a:t>
            </a:r>
            <a:r>
              <a:rPr lang="en-US" altLang="zh-CN" sz="2400" dirty="0">
                <a:solidFill>
                  <a:srgbClr val="569DD7"/>
                </a:solidFill>
                <a:latin typeface="  Consolas"/>
              </a:rPr>
              <a:t>new int</a:t>
            </a:r>
            <a:r>
              <a:rPr lang="en-US" altLang="zh-CN" sz="2400" dirty="0">
                <a:solidFill>
                  <a:srgbClr val="D5D5D5"/>
                </a:solidFill>
                <a:latin typeface="  Consolas"/>
              </a:rPr>
              <a:t>[</a:t>
            </a:r>
            <a:r>
              <a:rPr lang="en-US" altLang="zh-CN" sz="2400" dirty="0">
                <a:solidFill>
                  <a:srgbClr val="DDDDAB"/>
                </a:solidFill>
                <a:latin typeface="  Consolas"/>
              </a:rPr>
              <a:t>n</a:t>
            </a:r>
            <a:r>
              <a:rPr lang="en-US" altLang="zh-CN" sz="2400" dirty="0">
                <a:solidFill>
                  <a:srgbClr val="D5D5D5"/>
                </a:solidFill>
                <a:latin typeface="  Consolas"/>
              </a:rPr>
              <a:t>]</a:t>
            </a:r>
          </a:p>
          <a:p>
            <a:r>
              <a:rPr lang="nn-NO" altLang="zh-CN" sz="2400" dirty="0">
                <a:solidFill>
                  <a:srgbClr val="000000"/>
                </a:solidFill>
                <a:latin typeface="  Consolas"/>
              </a:rPr>
              <a:t>2: </a:t>
            </a:r>
            <a:r>
              <a:rPr lang="nn-NO" altLang="zh-CN" sz="2400" dirty="0">
                <a:solidFill>
                  <a:srgbClr val="569DD7"/>
                </a:solidFill>
                <a:latin typeface="  Consolas"/>
              </a:rPr>
              <a:t>for</a:t>
            </a:r>
            <a:r>
              <a:rPr lang="nn-NO" altLang="zh-CN" sz="2400" dirty="0">
                <a:solidFill>
                  <a:srgbClr val="D5D5D5"/>
                </a:solidFill>
                <a:latin typeface="  Consolas"/>
              </a:rPr>
              <a:t>(</a:t>
            </a:r>
            <a:r>
              <a:rPr lang="nn-NO" altLang="zh-CN" sz="2400" dirty="0">
                <a:solidFill>
                  <a:srgbClr val="DDDDAB"/>
                </a:solidFill>
                <a:latin typeface="  Consolas"/>
              </a:rPr>
              <a:t>i</a:t>
            </a:r>
            <a:r>
              <a:rPr lang="nn-NO" altLang="zh-CN" sz="2400" dirty="0">
                <a:solidFill>
                  <a:srgbClr val="D5D5D5"/>
                </a:solidFill>
                <a:latin typeface="  Consolas"/>
              </a:rPr>
              <a:t>=</a:t>
            </a:r>
            <a:r>
              <a:rPr lang="nn-NO" altLang="zh-CN" sz="2400" dirty="0">
                <a:solidFill>
                  <a:srgbClr val="B6CFA9"/>
                </a:solidFill>
                <a:latin typeface="  Consolas"/>
              </a:rPr>
              <a:t>1</a:t>
            </a:r>
            <a:r>
              <a:rPr lang="nn-NO" altLang="zh-CN" sz="2400" dirty="0">
                <a:solidFill>
                  <a:srgbClr val="D5D5D5"/>
                </a:solidFill>
                <a:latin typeface="  Consolas"/>
              </a:rPr>
              <a:t>; </a:t>
            </a:r>
            <a:r>
              <a:rPr lang="nn-NO" altLang="zh-CN" sz="2400" dirty="0">
                <a:solidFill>
                  <a:srgbClr val="DDDDAB"/>
                </a:solidFill>
                <a:latin typeface="  Consolas"/>
              </a:rPr>
              <a:t>i</a:t>
            </a:r>
            <a:r>
              <a:rPr lang="nn-NO" altLang="zh-CN" sz="2400" dirty="0">
                <a:solidFill>
                  <a:srgbClr val="D5D5D5"/>
                </a:solidFill>
                <a:latin typeface="  Consolas"/>
              </a:rPr>
              <a:t>&lt;=</a:t>
            </a:r>
            <a:r>
              <a:rPr lang="nn-NO" altLang="zh-CN" sz="2400" dirty="0">
                <a:solidFill>
                  <a:srgbClr val="DDDDAB"/>
                </a:solidFill>
                <a:latin typeface="  Consolas"/>
              </a:rPr>
              <a:t>n</a:t>
            </a:r>
            <a:r>
              <a:rPr lang="nn-NO" altLang="zh-CN" sz="2400" dirty="0">
                <a:solidFill>
                  <a:srgbClr val="D5D5D5"/>
                </a:solidFill>
                <a:latin typeface="  Consolas"/>
              </a:rPr>
              <a:t>; ++</a:t>
            </a:r>
            <a:r>
              <a:rPr lang="nn-NO" altLang="zh-CN" sz="2400" dirty="0">
                <a:solidFill>
                  <a:srgbClr val="DDDDAB"/>
                </a:solidFill>
                <a:latin typeface="  Consolas"/>
              </a:rPr>
              <a:t>i</a:t>
            </a:r>
            <a:r>
              <a:rPr lang="nn-NO" altLang="zh-CN" sz="2400" dirty="0">
                <a:solidFill>
                  <a:srgbClr val="D5D5D5"/>
                </a:solidFill>
                <a:latin typeface="  Consolas"/>
              </a:rPr>
              <a:t>)</a:t>
            </a:r>
          </a:p>
          <a:p>
            <a:r>
              <a:rPr lang="en-US" altLang="zh-CN" sz="2400" dirty="0">
                <a:solidFill>
                  <a:srgbClr val="000000"/>
                </a:solidFill>
                <a:latin typeface="  Consolas"/>
              </a:rPr>
              <a:t>3: </a:t>
            </a:r>
            <a:r>
              <a:rPr lang="en-US" altLang="zh-CN" sz="2400" dirty="0">
                <a:solidFill>
                  <a:srgbClr val="D5D5D5"/>
                </a:solidFill>
                <a:latin typeface="  Consolas"/>
              </a:rPr>
              <a:t>{</a:t>
            </a:r>
          </a:p>
          <a:p>
            <a:r>
              <a:rPr lang="en-US" altLang="zh-CN" sz="2400" dirty="0">
                <a:solidFill>
                  <a:srgbClr val="000000"/>
                </a:solidFill>
                <a:latin typeface="  Consolas"/>
              </a:rPr>
              <a:t>4: </a:t>
            </a:r>
            <a:r>
              <a:rPr lang="en-US" altLang="zh-CN" sz="2400" dirty="0">
                <a:solidFill>
                  <a:srgbClr val="DDDDAB"/>
                </a:solidFill>
                <a:latin typeface="  Consolas"/>
              </a:rPr>
              <a:t>j </a:t>
            </a:r>
            <a:r>
              <a:rPr lang="en-US" altLang="zh-CN" sz="2400" dirty="0">
                <a:solidFill>
                  <a:srgbClr val="D5D5D5"/>
                </a:solidFill>
                <a:latin typeface="  Consolas"/>
              </a:rPr>
              <a:t>= </a:t>
            </a:r>
            <a:r>
              <a:rPr lang="en-US" altLang="zh-CN" sz="2400" dirty="0" err="1">
                <a:solidFill>
                  <a:srgbClr val="DDDDAB"/>
                </a:solidFill>
                <a:latin typeface="  Consolas"/>
              </a:rPr>
              <a:t>i</a:t>
            </a:r>
            <a:r>
              <a:rPr lang="en-US" altLang="zh-CN" sz="2400" dirty="0">
                <a:solidFill>
                  <a:srgbClr val="D5D5D5"/>
                </a:solidFill>
                <a:latin typeface="  Consolas"/>
              </a:rPr>
              <a:t>;</a:t>
            </a:r>
          </a:p>
          <a:p>
            <a:r>
              <a:rPr lang="en-US" altLang="zh-CN" sz="2400" dirty="0">
                <a:solidFill>
                  <a:srgbClr val="000000"/>
                </a:solidFill>
                <a:latin typeface="  Consolas"/>
              </a:rPr>
              <a:t>5: </a:t>
            </a:r>
            <a:r>
              <a:rPr lang="en-US" altLang="zh-CN" sz="2400" dirty="0" err="1">
                <a:solidFill>
                  <a:srgbClr val="DDDDAB"/>
                </a:solidFill>
                <a:latin typeface="  Consolas"/>
              </a:rPr>
              <a:t>j</a:t>
            </a:r>
            <a:r>
              <a:rPr lang="en-US" altLang="zh-CN" sz="2400" dirty="0" err="1">
                <a:solidFill>
                  <a:srgbClr val="D5D5D5"/>
                </a:solidFill>
                <a:latin typeface="  Consolas"/>
              </a:rPr>
              <a:t>++</a:t>
            </a:r>
            <a:r>
              <a:rPr lang="en-US" altLang="zh-CN" sz="2400" dirty="0">
                <a:solidFill>
                  <a:srgbClr val="D5D5D5"/>
                </a:solidFill>
                <a:latin typeface="  Consolas"/>
              </a:rPr>
              <a:t>;</a:t>
            </a:r>
          </a:p>
          <a:p>
            <a:r>
              <a:rPr lang="en-US" altLang="zh-CN" sz="2400" dirty="0">
                <a:solidFill>
                  <a:srgbClr val="000000"/>
                </a:solidFill>
                <a:latin typeface="  Consolas"/>
              </a:rPr>
              <a:t>6: </a:t>
            </a:r>
            <a:r>
              <a:rPr lang="en-US" altLang="zh-CN" sz="2400" dirty="0">
                <a:solidFill>
                  <a:srgbClr val="D5D5D5"/>
                </a:solidFill>
                <a:latin typeface="  Consolas"/>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endParaRPr>
          </a:p>
        </p:txBody>
      </p:sp>
      <p:sp>
        <p:nvSpPr>
          <p:cNvPr id="6" name="矩形 5">
            <a:extLst>
              <a:ext uri="{FF2B5EF4-FFF2-40B4-BE49-F238E27FC236}">
                <a16:creationId xmlns:a16="http://schemas.microsoft.com/office/drawing/2014/main" id="{A67D8CF1-EB00-4438-BD7D-D558E0F15E5A}"/>
              </a:ext>
            </a:extLst>
          </p:cNvPr>
          <p:cNvSpPr/>
          <p:nvPr/>
        </p:nvSpPr>
        <p:spPr>
          <a:xfrm>
            <a:off x="5397324" y="4218222"/>
            <a:ext cx="6045740" cy="1938992"/>
          </a:xfrm>
          <a:prstGeom prst="rect">
            <a:avLst/>
          </a:prstGeom>
        </p:spPr>
        <p:txBody>
          <a:bodyPr wrap="square">
            <a:spAutoFit/>
          </a:bodyPr>
          <a:lstStyle/>
          <a:p>
            <a:r>
              <a:rPr lang="zh-CN" altLang="en-US" sz="2400" dirty="0">
                <a:solidFill>
                  <a:srgbClr val="4D4D4D"/>
                </a:solidFill>
                <a:latin typeface="-apple-system"/>
              </a:rPr>
              <a:t>这段代码中，第一行</a:t>
            </a:r>
            <a:r>
              <a:rPr lang="en-US" altLang="zh-CN" sz="2400" dirty="0">
                <a:solidFill>
                  <a:srgbClr val="4D4D4D"/>
                </a:solidFill>
                <a:latin typeface="-apple-system"/>
              </a:rPr>
              <a:t>new</a:t>
            </a:r>
            <a:r>
              <a:rPr lang="zh-CN" altLang="en-US" sz="2400" dirty="0">
                <a:solidFill>
                  <a:srgbClr val="4D4D4D"/>
                </a:solidFill>
                <a:latin typeface="-apple-system"/>
              </a:rPr>
              <a:t>了一个数组出来，这个数据占用的大小为</a:t>
            </a:r>
            <a:r>
              <a:rPr lang="en-US" altLang="zh-CN" sz="2400" dirty="0">
                <a:solidFill>
                  <a:srgbClr val="4D4D4D"/>
                </a:solidFill>
                <a:latin typeface="-apple-system"/>
              </a:rPr>
              <a:t>n</a:t>
            </a:r>
            <a:r>
              <a:rPr lang="zh-CN" altLang="en-US" sz="2400" dirty="0">
                <a:solidFill>
                  <a:srgbClr val="4D4D4D"/>
                </a:solidFill>
                <a:latin typeface="-apple-system"/>
              </a:rPr>
              <a:t>，这段代码的</a:t>
            </a:r>
            <a:r>
              <a:rPr lang="en-US" altLang="zh-CN" sz="2400" dirty="0">
                <a:solidFill>
                  <a:srgbClr val="4D4D4D"/>
                </a:solidFill>
                <a:latin typeface="-apple-system"/>
              </a:rPr>
              <a:t>2-6</a:t>
            </a:r>
            <a:r>
              <a:rPr lang="zh-CN" altLang="en-US" sz="2400" dirty="0">
                <a:solidFill>
                  <a:srgbClr val="4D4D4D"/>
                </a:solidFill>
                <a:latin typeface="-apple-system"/>
              </a:rPr>
              <a:t>行，虽然有循环，但没有再分配新的空间，因此，这段代码的空间复杂度主要看第一行即可，即 </a:t>
            </a:r>
            <a:r>
              <a:rPr lang="en-US" altLang="zh-CN" sz="2400" dirty="0">
                <a:solidFill>
                  <a:srgbClr val="4D4D4D"/>
                </a:solidFill>
                <a:latin typeface="-apple-system"/>
              </a:rPr>
              <a:t>S(n) = O(n)</a:t>
            </a:r>
            <a:endParaRPr lang="zh-CN" altLang="en-US" sz="2400" dirty="0"/>
          </a:p>
        </p:txBody>
      </p:sp>
      <p:sp>
        <p:nvSpPr>
          <p:cNvPr id="7" name="矩形 6">
            <a:extLst>
              <a:ext uri="{FF2B5EF4-FFF2-40B4-BE49-F238E27FC236}">
                <a16:creationId xmlns:a16="http://schemas.microsoft.com/office/drawing/2014/main" id="{D586DADF-0FA3-44DC-A8C6-1AAA7D94766B}"/>
              </a:ext>
            </a:extLst>
          </p:cNvPr>
          <p:cNvSpPr/>
          <p:nvPr/>
        </p:nvSpPr>
        <p:spPr>
          <a:xfrm>
            <a:off x="5347064" y="1786486"/>
            <a:ext cx="6096000" cy="1200329"/>
          </a:xfrm>
          <a:prstGeom prst="rect">
            <a:avLst/>
          </a:prstGeom>
        </p:spPr>
        <p:txBody>
          <a:bodyPr>
            <a:spAutoFit/>
          </a:bodyPr>
          <a:lstStyle/>
          <a:p>
            <a:r>
              <a:rPr lang="zh-CN" altLang="en-US" sz="2400" dirty="0">
                <a:solidFill>
                  <a:srgbClr val="4D4D4D"/>
                </a:solidFill>
                <a:latin typeface="-apple-system"/>
              </a:rPr>
              <a:t>代码中的 </a:t>
            </a:r>
            <a:r>
              <a:rPr lang="en-US" altLang="zh-CN" sz="2400" dirty="0" err="1">
                <a:solidFill>
                  <a:srgbClr val="4D4D4D"/>
                </a:solidFill>
                <a:latin typeface="-apple-system"/>
              </a:rPr>
              <a:t>i</a:t>
            </a:r>
            <a:r>
              <a:rPr lang="zh-CN" altLang="en-US" sz="2400" dirty="0">
                <a:solidFill>
                  <a:srgbClr val="4D4D4D"/>
                </a:solidFill>
                <a:latin typeface="-apple-system"/>
              </a:rPr>
              <a:t>、</a:t>
            </a:r>
            <a:r>
              <a:rPr lang="en-US" altLang="zh-CN" sz="2400" dirty="0">
                <a:solidFill>
                  <a:srgbClr val="4D4D4D"/>
                </a:solidFill>
                <a:latin typeface="-apple-system"/>
              </a:rPr>
              <a:t>j</a:t>
            </a:r>
            <a:r>
              <a:rPr lang="zh-CN" altLang="en-US" sz="2400" dirty="0">
                <a:solidFill>
                  <a:srgbClr val="4D4D4D"/>
                </a:solidFill>
                <a:latin typeface="-apple-system"/>
              </a:rPr>
              <a:t>、</a:t>
            </a:r>
            <a:r>
              <a:rPr lang="en-US" altLang="zh-CN" sz="2400" dirty="0">
                <a:solidFill>
                  <a:srgbClr val="4D4D4D"/>
                </a:solidFill>
                <a:latin typeface="-apple-system"/>
              </a:rPr>
              <a:t>m </a:t>
            </a:r>
            <a:r>
              <a:rPr lang="zh-CN" altLang="en-US" sz="2400" dirty="0">
                <a:solidFill>
                  <a:srgbClr val="4D4D4D"/>
                </a:solidFill>
                <a:latin typeface="-apple-system"/>
              </a:rPr>
              <a:t>所分配的空间都不随着处理数据量变化，因此它的空间复杂度 </a:t>
            </a:r>
            <a:r>
              <a:rPr lang="en-US" altLang="zh-CN" sz="2400" dirty="0">
                <a:solidFill>
                  <a:srgbClr val="4D4D4D"/>
                </a:solidFill>
                <a:latin typeface="-apple-system"/>
              </a:rPr>
              <a:t>S(n) = O(1)</a:t>
            </a:r>
            <a:endParaRPr lang="zh-CN" altLang="en-US" sz="2400" dirty="0"/>
          </a:p>
        </p:txBody>
      </p:sp>
    </p:spTree>
    <p:extLst>
      <p:ext uri="{BB962C8B-B14F-4D97-AF65-F5344CB8AC3E}">
        <p14:creationId xmlns:p14="http://schemas.microsoft.com/office/powerpoint/2010/main" val="44973238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2324B9D-6BDF-4F07-ADCA-9999822FF524}"/>
              </a:ext>
            </a:extLst>
          </p:cNvPr>
          <p:cNvSpPr txBox="1"/>
          <p:nvPr/>
        </p:nvSpPr>
        <p:spPr>
          <a:xfrm>
            <a:off x="692332" y="3951514"/>
            <a:ext cx="5976257" cy="553998"/>
          </a:xfrm>
          <a:prstGeom prst="rect">
            <a:avLst/>
          </a:prstGeom>
          <a:noFill/>
        </p:spPr>
        <p:txBody>
          <a:bodyPr wrap="square" lIns="0" tIns="0" rIns="0" bIns="0" rtlCol="0">
            <a:spAutoFit/>
          </a:bodyPr>
          <a:lstStyle/>
          <a:p>
            <a:pPr algn="l"/>
            <a:r>
              <a:rPr lang="zh-CN" altLang="en-US" sz="3600" dirty="0">
                <a:gradFill>
                  <a:gsLst>
                    <a:gs pos="2917">
                      <a:schemeClr val="tx1"/>
                    </a:gs>
                    <a:gs pos="30000">
                      <a:schemeClr val="tx1"/>
                    </a:gs>
                  </a:gsLst>
                  <a:lin ang="5400000" scaled="0"/>
                </a:gradFill>
              </a:rPr>
              <a:t>补充：</a:t>
            </a:r>
          </a:p>
        </p:txBody>
      </p:sp>
    </p:spTree>
    <p:extLst>
      <p:ext uri="{BB962C8B-B14F-4D97-AF65-F5344CB8AC3E}">
        <p14:creationId xmlns:p14="http://schemas.microsoft.com/office/powerpoint/2010/main" val="329928967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6EF483DE-BC13-498B-92EB-61BA9B5F52AC}"/>
              </a:ext>
            </a:extLst>
          </p:cNvPr>
          <p:cNvSpPr txBox="1"/>
          <p:nvPr/>
        </p:nvSpPr>
        <p:spPr>
          <a:xfrm>
            <a:off x="698863" y="633548"/>
            <a:ext cx="6733903" cy="492443"/>
          </a:xfrm>
          <a:prstGeom prst="rect">
            <a:avLst/>
          </a:prstGeom>
          <a:noFill/>
        </p:spPr>
        <p:txBody>
          <a:bodyPr wrap="square" lIns="0" tIns="0" rIns="0" bIns="0" rtlCol="0">
            <a:spAutoFit/>
          </a:bodyPr>
          <a:lstStyle/>
          <a:p>
            <a:pPr algn="l"/>
            <a:r>
              <a:rPr lang="zh-CN" altLang="en-US" sz="3200" dirty="0">
                <a:gradFill>
                  <a:gsLst>
                    <a:gs pos="2917">
                      <a:schemeClr val="tx1"/>
                    </a:gs>
                    <a:gs pos="30000">
                      <a:schemeClr val="tx1"/>
                    </a:gs>
                  </a:gsLst>
                  <a:lin ang="5400000" scaled="0"/>
                </a:gradFill>
              </a:rPr>
              <a:t>递归的时间复杂度和空间复杂度</a:t>
            </a:r>
          </a:p>
        </p:txBody>
      </p:sp>
      <p:sp>
        <p:nvSpPr>
          <p:cNvPr id="4" name="矩形 3">
            <a:extLst>
              <a:ext uri="{FF2B5EF4-FFF2-40B4-BE49-F238E27FC236}">
                <a16:creationId xmlns:a16="http://schemas.microsoft.com/office/drawing/2014/main" id="{B7426D35-E4EE-45E4-8875-3FA10B325180}"/>
              </a:ext>
            </a:extLst>
          </p:cNvPr>
          <p:cNvSpPr/>
          <p:nvPr/>
        </p:nvSpPr>
        <p:spPr>
          <a:xfrm>
            <a:off x="698863" y="1226122"/>
            <a:ext cx="2383986" cy="369332"/>
          </a:xfrm>
          <a:prstGeom prst="rect">
            <a:avLst/>
          </a:prstGeom>
        </p:spPr>
        <p:txBody>
          <a:bodyPr wrap="none">
            <a:spAutoFit/>
          </a:bodyPr>
          <a:lstStyle/>
          <a:p>
            <a:r>
              <a:rPr lang="zh-CN" altLang="en-US" dirty="0">
                <a:solidFill>
                  <a:srgbClr val="4D4D4D"/>
                </a:solidFill>
                <a:latin typeface="-apple-system"/>
              </a:rPr>
              <a:t>用递归算法求</a:t>
            </a:r>
            <a:r>
              <a:rPr lang="en-US" altLang="zh-CN" dirty="0">
                <a:solidFill>
                  <a:srgbClr val="4D4D4D"/>
                </a:solidFill>
                <a:latin typeface="-apple-system"/>
              </a:rPr>
              <a:t>n</a:t>
            </a:r>
            <a:r>
              <a:rPr lang="zh-CN" altLang="en-US" dirty="0">
                <a:solidFill>
                  <a:srgbClr val="4D4D4D"/>
                </a:solidFill>
                <a:latin typeface="-apple-system"/>
              </a:rPr>
              <a:t>的阶乘</a:t>
            </a:r>
            <a:endParaRPr lang="zh-CN" altLang="en-US" dirty="0"/>
          </a:p>
        </p:txBody>
      </p:sp>
      <p:sp>
        <p:nvSpPr>
          <p:cNvPr id="6" name="文本框 5">
            <a:extLst>
              <a:ext uri="{FF2B5EF4-FFF2-40B4-BE49-F238E27FC236}">
                <a16:creationId xmlns:a16="http://schemas.microsoft.com/office/drawing/2014/main" id="{ED8BC46F-0D8B-4645-B4C7-51BE6106A4A4}"/>
              </a:ext>
            </a:extLst>
          </p:cNvPr>
          <p:cNvSpPr txBox="1"/>
          <p:nvPr/>
        </p:nvSpPr>
        <p:spPr>
          <a:xfrm>
            <a:off x="698863" y="1885618"/>
            <a:ext cx="5397137" cy="4154984"/>
          </a:xfrm>
          <a:prstGeom prst="rect">
            <a:avLst/>
          </a:prstGeom>
          <a:solidFill>
            <a:srgbClr val="000000"/>
          </a:solidFill>
        </p:spPr>
        <p:txBody>
          <a:bodyPr wrap="square">
            <a:spAutoFit/>
          </a:bodyPr>
          <a:lstStyle/>
          <a:p>
            <a:pPr lvl="0" defTabSz="914367">
              <a:defRPr/>
            </a:pPr>
            <a:r>
              <a:rPr kumimoji="0" lang="en-US" altLang="zh-CN" sz="2400" b="0" i="0" u="none" strike="noStrike" kern="0" cap="none" spc="0" normalizeH="0" baseline="0" noProof="0" dirty="0">
                <a:ln>
                  <a:noFill/>
                </a:ln>
                <a:solidFill>
                  <a:srgbClr val="A6ACCD"/>
                </a:solidFill>
                <a:effectLst/>
                <a:uLnTx/>
                <a:uFillTx/>
                <a:latin typeface="  Consolas"/>
                <a:ea typeface="楷体"/>
              </a:rPr>
              <a:t>   </a:t>
            </a:r>
            <a:r>
              <a:rPr lang="en-US" altLang="zh-CN" sz="2400" kern="0" dirty="0">
                <a:solidFill>
                  <a:srgbClr val="A6ACCD"/>
                </a:solidFill>
                <a:latin typeface="  Consolas"/>
                <a:ea typeface="楷体"/>
              </a:rPr>
              <a:t>int fac(int n)</a:t>
            </a:r>
          </a:p>
          <a:p>
            <a:pPr lvl="0" defTabSz="914367">
              <a:defRPr/>
            </a:pPr>
            <a:r>
              <a:rPr lang="en-US" altLang="zh-CN" sz="2400" kern="0" dirty="0">
                <a:solidFill>
                  <a:srgbClr val="A6ACCD"/>
                </a:solidFill>
                <a:latin typeface="  Consolas"/>
                <a:ea typeface="楷体"/>
              </a:rPr>
              <a:t>{</a:t>
            </a:r>
          </a:p>
          <a:p>
            <a:pPr lvl="0" defTabSz="914367">
              <a:defRPr/>
            </a:pPr>
            <a:r>
              <a:rPr lang="en-US" altLang="zh-CN" sz="2400" kern="0" dirty="0">
                <a:solidFill>
                  <a:srgbClr val="A6ACCD"/>
                </a:solidFill>
                <a:latin typeface="  Consolas"/>
                <a:ea typeface="楷体"/>
              </a:rPr>
              <a:t>     if (n &lt;= 2)</a:t>
            </a:r>
          </a:p>
          <a:p>
            <a:pPr lvl="0" defTabSz="914367">
              <a:defRPr/>
            </a:pPr>
            <a:r>
              <a:rPr lang="en-US" altLang="zh-CN" sz="2400" kern="0" dirty="0">
                <a:solidFill>
                  <a:srgbClr val="A6ACCD"/>
                </a:solidFill>
                <a:latin typeface="  Consolas"/>
                <a:ea typeface="楷体"/>
              </a:rPr>
              <a:t>     {</a:t>
            </a:r>
          </a:p>
          <a:p>
            <a:pPr lvl="0" defTabSz="914367">
              <a:defRPr/>
            </a:pPr>
            <a:r>
              <a:rPr lang="en-US" altLang="zh-CN" sz="2400" kern="0" dirty="0">
                <a:solidFill>
                  <a:srgbClr val="A6ACCD"/>
                </a:solidFill>
                <a:latin typeface="  Consolas"/>
                <a:ea typeface="楷体"/>
              </a:rPr>
              <a:t>          return n;</a:t>
            </a:r>
          </a:p>
          <a:p>
            <a:pPr lvl="0" defTabSz="914367">
              <a:defRPr/>
            </a:pPr>
            <a:r>
              <a:rPr lang="en-US" altLang="zh-CN" sz="2400" kern="0" dirty="0">
                <a:solidFill>
                  <a:srgbClr val="A6ACCD"/>
                </a:solidFill>
                <a:latin typeface="  Consolas"/>
                <a:ea typeface="楷体"/>
              </a:rPr>
              <a:t>     }</a:t>
            </a:r>
          </a:p>
          <a:p>
            <a:pPr lvl="0" defTabSz="914367">
              <a:defRPr/>
            </a:pPr>
            <a:r>
              <a:rPr lang="en-US" altLang="zh-CN" sz="2400" kern="0" dirty="0">
                <a:solidFill>
                  <a:srgbClr val="A6ACCD"/>
                </a:solidFill>
                <a:latin typeface="  Consolas"/>
                <a:ea typeface="楷体"/>
              </a:rPr>
              <a:t>     else</a:t>
            </a:r>
          </a:p>
          <a:p>
            <a:pPr lvl="0" defTabSz="914367">
              <a:defRPr/>
            </a:pPr>
            <a:r>
              <a:rPr lang="en-US" altLang="zh-CN" sz="2400" kern="0" dirty="0">
                <a:solidFill>
                  <a:srgbClr val="A6ACCD"/>
                </a:solidFill>
                <a:latin typeface="  Consolas"/>
                <a:ea typeface="楷体"/>
              </a:rPr>
              <a:t>     {</a:t>
            </a:r>
          </a:p>
          <a:p>
            <a:pPr lvl="0" defTabSz="914367">
              <a:defRPr/>
            </a:pPr>
            <a:r>
              <a:rPr lang="en-US" altLang="zh-CN" sz="2400" kern="0" dirty="0">
                <a:solidFill>
                  <a:srgbClr val="A6ACCD"/>
                </a:solidFill>
                <a:latin typeface="  Consolas"/>
                <a:ea typeface="楷体"/>
              </a:rPr>
              <a:t>          return fac(n - 1)*n;</a:t>
            </a:r>
          </a:p>
          <a:p>
            <a:pPr lvl="0" defTabSz="914367">
              <a:defRPr/>
            </a:pPr>
            <a:r>
              <a:rPr lang="en-US" altLang="zh-CN" sz="2400" kern="0" dirty="0">
                <a:solidFill>
                  <a:srgbClr val="A6ACCD"/>
                </a:solidFill>
                <a:latin typeface="  Consolas"/>
                <a:ea typeface="楷体"/>
              </a:rPr>
              <a:t>     }</a:t>
            </a:r>
          </a:p>
          <a:p>
            <a:pPr lvl="0" defTabSz="914367">
              <a:defRPr/>
            </a:pPr>
            <a:r>
              <a:rPr lang="en-US" altLang="zh-CN" sz="2400" kern="0" dirty="0">
                <a:solidFill>
                  <a:srgbClr val="A6ACCD"/>
                </a:solidFill>
                <a:latin typeface="  Consolas"/>
                <a:ea typeface="楷体"/>
              </a:rPr>
              <a:t>}</a:t>
            </a:r>
            <a:endParaRPr kumimoji="0" lang="en-US" altLang="zh-CN" sz="2400" b="0" i="0" u="none" strike="noStrike" kern="0" cap="none" spc="0" normalizeH="0" baseline="0" noProof="0" dirty="0">
              <a:ln>
                <a:noFill/>
              </a:ln>
              <a:solidFill>
                <a:srgbClr val="A6ACCD"/>
              </a:solidFill>
              <a:effectLst/>
              <a:uLnTx/>
              <a:uFillTx/>
              <a:latin typeface="  Consolas"/>
              <a:ea typeface="楷体"/>
            </a:endParaRPr>
          </a:p>
        </p:txBody>
      </p:sp>
      <p:sp>
        <p:nvSpPr>
          <p:cNvPr id="7" name="矩形 6">
            <a:extLst>
              <a:ext uri="{FF2B5EF4-FFF2-40B4-BE49-F238E27FC236}">
                <a16:creationId xmlns:a16="http://schemas.microsoft.com/office/drawing/2014/main" id="{F353710E-3B9D-4D93-B02C-E852F0CBE51B}"/>
              </a:ext>
            </a:extLst>
          </p:cNvPr>
          <p:cNvSpPr/>
          <p:nvPr/>
        </p:nvSpPr>
        <p:spPr>
          <a:xfrm>
            <a:off x="6344195" y="2618044"/>
            <a:ext cx="5732417" cy="3046988"/>
          </a:xfrm>
          <a:prstGeom prst="rect">
            <a:avLst/>
          </a:prstGeom>
        </p:spPr>
        <p:txBody>
          <a:bodyPr wrap="square">
            <a:spAutoFit/>
          </a:bodyPr>
          <a:lstStyle/>
          <a:p>
            <a:r>
              <a:rPr lang="en-US" altLang="zh-CN" sz="2400" dirty="0">
                <a:solidFill>
                  <a:srgbClr val="4D4D4D"/>
                </a:solidFill>
                <a:latin typeface="-apple-system"/>
              </a:rPr>
              <a:t>n</a:t>
            </a:r>
            <a:r>
              <a:rPr lang="zh-CN" altLang="en-US" sz="2400" dirty="0">
                <a:solidFill>
                  <a:srgbClr val="4D4D4D"/>
                </a:solidFill>
                <a:latin typeface="-apple-system"/>
              </a:rPr>
              <a:t>的阶乘的时间复杂度很简单：就是</a:t>
            </a:r>
            <a:r>
              <a:rPr lang="en-US" altLang="zh-CN" sz="2400" dirty="0">
                <a:solidFill>
                  <a:srgbClr val="4D4D4D"/>
                </a:solidFill>
                <a:latin typeface="-apple-system"/>
              </a:rPr>
              <a:t>n</a:t>
            </a:r>
            <a:r>
              <a:rPr lang="zh-CN" altLang="en-US" sz="2400" dirty="0">
                <a:solidFill>
                  <a:srgbClr val="4D4D4D"/>
                </a:solidFill>
                <a:latin typeface="-apple-system"/>
              </a:rPr>
              <a:t>次递归算法，所以为：</a:t>
            </a:r>
            <a:endParaRPr lang="en-US" altLang="zh-CN" sz="2400" dirty="0">
              <a:solidFill>
                <a:srgbClr val="4D4D4D"/>
              </a:solidFill>
              <a:latin typeface="-apple-system"/>
            </a:endParaRPr>
          </a:p>
          <a:p>
            <a:endParaRPr lang="en-US" altLang="zh-CN" sz="2400" dirty="0">
              <a:solidFill>
                <a:srgbClr val="4D4D4D"/>
              </a:solidFill>
              <a:latin typeface="-apple-system"/>
            </a:endParaRPr>
          </a:p>
          <a:p>
            <a:r>
              <a:rPr lang="zh-CN" altLang="en-US" sz="2400" dirty="0">
                <a:solidFill>
                  <a:srgbClr val="4D4D4D"/>
                </a:solidFill>
                <a:latin typeface="-apple-system"/>
              </a:rPr>
              <a:t>时间复杂度</a:t>
            </a:r>
            <a:r>
              <a:rPr lang="en-US" altLang="zh-CN" sz="2400" dirty="0">
                <a:solidFill>
                  <a:srgbClr val="4D4D4D"/>
                </a:solidFill>
                <a:latin typeface="-apple-system"/>
              </a:rPr>
              <a:t>O</a:t>
            </a:r>
            <a:r>
              <a:rPr lang="zh-CN" altLang="en-US" sz="2400" dirty="0">
                <a:solidFill>
                  <a:srgbClr val="4D4D4D"/>
                </a:solidFill>
                <a:latin typeface="-apple-system"/>
              </a:rPr>
              <a:t>（</a:t>
            </a:r>
            <a:r>
              <a:rPr lang="en-US" altLang="zh-CN" sz="2400" dirty="0">
                <a:solidFill>
                  <a:srgbClr val="4D4D4D"/>
                </a:solidFill>
                <a:latin typeface="-apple-system"/>
              </a:rPr>
              <a:t>n</a:t>
            </a:r>
            <a:r>
              <a:rPr lang="zh-CN" altLang="en-US" sz="2400" dirty="0">
                <a:solidFill>
                  <a:srgbClr val="4D4D4D"/>
                </a:solidFill>
                <a:latin typeface="-apple-system"/>
              </a:rPr>
              <a:t>）</a:t>
            </a:r>
            <a:endParaRPr lang="en-US" altLang="zh-CN" sz="2400" dirty="0">
              <a:solidFill>
                <a:srgbClr val="4D4D4D"/>
              </a:solidFill>
              <a:latin typeface="-apple-system"/>
            </a:endParaRPr>
          </a:p>
          <a:p>
            <a:endParaRPr lang="en-US" altLang="zh-CN" sz="2400" dirty="0">
              <a:solidFill>
                <a:srgbClr val="4D4D4D"/>
              </a:solidFill>
              <a:latin typeface="-apple-system"/>
            </a:endParaRPr>
          </a:p>
          <a:p>
            <a:r>
              <a:rPr lang="zh-CN" altLang="en-US" sz="2400" dirty="0">
                <a:solidFill>
                  <a:srgbClr val="4D4D4D"/>
                </a:solidFill>
                <a:latin typeface="-apple-system"/>
              </a:rPr>
              <a:t>空间复杂度</a:t>
            </a:r>
            <a:r>
              <a:rPr lang="en-US" altLang="zh-CN" sz="2400" dirty="0">
                <a:solidFill>
                  <a:srgbClr val="4D4D4D"/>
                </a:solidFill>
                <a:latin typeface="-apple-system"/>
              </a:rPr>
              <a:t>O</a:t>
            </a:r>
            <a:r>
              <a:rPr lang="zh-CN" altLang="en-US" sz="2400" dirty="0">
                <a:solidFill>
                  <a:srgbClr val="4D4D4D"/>
                </a:solidFill>
                <a:latin typeface="-apple-system"/>
              </a:rPr>
              <a:t>（</a:t>
            </a:r>
            <a:r>
              <a:rPr lang="en-US" altLang="zh-CN" sz="2400" dirty="0">
                <a:solidFill>
                  <a:srgbClr val="4D4D4D"/>
                </a:solidFill>
                <a:latin typeface="-apple-system"/>
              </a:rPr>
              <a:t>n</a:t>
            </a:r>
            <a:r>
              <a:rPr lang="zh-CN" altLang="en-US" sz="2400" dirty="0">
                <a:solidFill>
                  <a:srgbClr val="4D4D4D"/>
                </a:solidFill>
                <a:latin typeface="-apple-system"/>
              </a:rPr>
              <a:t>），</a:t>
            </a:r>
            <a:endParaRPr lang="en-US" altLang="zh-CN" sz="2400" dirty="0">
              <a:solidFill>
                <a:srgbClr val="4D4D4D"/>
              </a:solidFill>
              <a:latin typeface="-apple-system"/>
            </a:endParaRPr>
          </a:p>
          <a:p>
            <a:endParaRPr lang="en-US" altLang="zh-CN" sz="2400" dirty="0">
              <a:solidFill>
                <a:srgbClr val="4D4D4D"/>
              </a:solidFill>
              <a:latin typeface="-apple-system"/>
            </a:endParaRPr>
          </a:p>
          <a:p>
            <a:r>
              <a:rPr lang="zh-CN" altLang="en-US" sz="2400" dirty="0">
                <a:solidFill>
                  <a:srgbClr val="4D4D4D"/>
                </a:solidFill>
                <a:latin typeface="-apple-system"/>
              </a:rPr>
              <a:t>递归的深度是</a:t>
            </a:r>
            <a:r>
              <a:rPr lang="en-US" altLang="zh-CN" sz="2400" dirty="0">
                <a:solidFill>
                  <a:srgbClr val="4D4D4D"/>
                </a:solidFill>
                <a:latin typeface="-apple-system"/>
              </a:rPr>
              <a:t>n</a:t>
            </a:r>
            <a:endParaRPr lang="zh-CN" altLang="en-US" sz="2400" dirty="0"/>
          </a:p>
        </p:txBody>
      </p:sp>
    </p:spTree>
    <p:extLst>
      <p:ext uri="{BB962C8B-B14F-4D97-AF65-F5344CB8AC3E}">
        <p14:creationId xmlns:p14="http://schemas.microsoft.com/office/powerpoint/2010/main" val="280808570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E8134F-1F5B-4C1D-A8AA-0F81485EFF2B}"/>
              </a:ext>
            </a:extLst>
          </p:cNvPr>
          <p:cNvSpPr>
            <a:spLocks noGrp="1"/>
          </p:cNvSpPr>
          <p:nvPr>
            <p:ph type="title"/>
          </p:nvPr>
        </p:nvSpPr>
        <p:spPr>
          <a:xfrm>
            <a:off x="565622" y="1148225"/>
            <a:ext cx="9144000" cy="498598"/>
          </a:xfrm>
        </p:spPr>
        <p:txBody>
          <a:bodyPr/>
          <a:lstStyle/>
          <a:p>
            <a:r>
              <a:rPr lang="zh-CN" altLang="en-US" dirty="0">
                <a:latin typeface="宋体" panose="02010600030101010101" pitchFamily="2" charset="-122"/>
                <a:ea typeface="宋体" panose="02010600030101010101" pitchFamily="2" charset="-122"/>
              </a:rPr>
              <a:t>如何对算法复杂度进行分析</a:t>
            </a:r>
          </a:p>
        </p:txBody>
      </p:sp>
      <p:sp>
        <p:nvSpPr>
          <p:cNvPr id="3" name="文本框 2">
            <a:extLst>
              <a:ext uri="{FF2B5EF4-FFF2-40B4-BE49-F238E27FC236}">
                <a16:creationId xmlns:a16="http://schemas.microsoft.com/office/drawing/2014/main" id="{D7D26D05-1FA6-4089-8363-D2EB47752646}"/>
              </a:ext>
            </a:extLst>
          </p:cNvPr>
          <p:cNvSpPr txBox="1"/>
          <p:nvPr/>
        </p:nvSpPr>
        <p:spPr>
          <a:xfrm>
            <a:off x="966651" y="2534194"/>
            <a:ext cx="9646920" cy="2154436"/>
          </a:xfrm>
          <a:prstGeom prst="rect">
            <a:avLst/>
          </a:prstGeom>
          <a:noFill/>
        </p:spPr>
        <p:txBody>
          <a:bodyPr wrap="square" lIns="0" tIns="0" rIns="0" bIns="0" rtlCol="0">
            <a:spAutoFit/>
          </a:bodyPr>
          <a:lstStyle/>
          <a:p>
            <a:r>
              <a:rPr lang="en-US" altLang="zh-CN" sz="2800" dirty="0"/>
              <a:t>	</a:t>
            </a:r>
            <a:r>
              <a:rPr lang="zh-CN" altLang="en-US" sz="2800" dirty="0"/>
              <a:t>衡量不同算法的优劣，主要还是根据算法所占的</a:t>
            </a:r>
            <a:r>
              <a:rPr lang="zh-CN" altLang="en-US" sz="2800" b="1" dirty="0"/>
              <a:t>空间</a:t>
            </a:r>
            <a:r>
              <a:rPr lang="zh-CN" altLang="en-US" sz="2800" dirty="0"/>
              <a:t>和</a:t>
            </a:r>
            <a:r>
              <a:rPr lang="zh-CN" altLang="en-US" sz="2800" b="1" dirty="0"/>
              <a:t>时间</a:t>
            </a:r>
            <a:r>
              <a:rPr lang="zh-CN" altLang="en-US" sz="2800" dirty="0"/>
              <a:t>两个维度去考虑。但是，世界上不会存在完美的代码，既不消耗最多的时间，也不占用最多的空间，鱼和熊掌不可得兼，那么我们就需要从中去寻找一个平衡点，使得写出一份较为完美的代码。</a:t>
            </a:r>
            <a:endParaRPr lang="zh-CN" altLang="en-US" sz="28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078647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19AE432B-E076-4C03-B3DD-60EC61D715EE}"/>
              </a:ext>
            </a:extLst>
          </p:cNvPr>
          <p:cNvSpPr/>
          <p:nvPr/>
        </p:nvSpPr>
        <p:spPr>
          <a:xfrm>
            <a:off x="644434" y="117693"/>
            <a:ext cx="11340737" cy="6740307"/>
          </a:xfrm>
          <a:prstGeom prst="rect">
            <a:avLst/>
          </a:prstGeom>
        </p:spPr>
        <p:txBody>
          <a:bodyPr wrap="square">
            <a:spAutoFit/>
          </a:bodyPr>
          <a:lstStyle/>
          <a:p>
            <a:r>
              <a:rPr lang="zh-CN" altLang="en-US" dirty="0"/>
              <a:t>求解算法的时间复杂度的具体步骤是：　</a:t>
            </a:r>
            <a:endParaRPr lang="en-US" altLang="zh-CN" dirty="0"/>
          </a:p>
          <a:p>
            <a:r>
              <a:rPr lang="zh-CN" altLang="en-US" dirty="0"/>
              <a:t>　⑴ 找出算法中的基本语句；　</a:t>
            </a:r>
            <a:endParaRPr lang="en-US" altLang="zh-CN" dirty="0"/>
          </a:p>
          <a:p>
            <a:endParaRPr lang="en-US" altLang="zh-CN" dirty="0"/>
          </a:p>
          <a:p>
            <a:r>
              <a:rPr lang="zh-CN" altLang="en-US" dirty="0"/>
              <a:t>　算法中执行次数最多的那条语句就是基本语句，通常是最内层循环的循环体。　</a:t>
            </a:r>
            <a:endParaRPr lang="en-US" altLang="zh-CN" dirty="0"/>
          </a:p>
          <a:p>
            <a:endParaRPr lang="en-US" altLang="zh-CN" dirty="0"/>
          </a:p>
          <a:p>
            <a:r>
              <a:rPr lang="zh-CN" altLang="en-US" dirty="0"/>
              <a:t>　⑵ 计算基本语句的执行次数的数量级；</a:t>
            </a:r>
            <a:endParaRPr lang="en-US" altLang="zh-CN" dirty="0"/>
          </a:p>
          <a:p>
            <a:r>
              <a:rPr lang="zh-CN" altLang="en-US" dirty="0"/>
              <a:t>　</a:t>
            </a:r>
            <a:endParaRPr lang="en-US" altLang="zh-CN" dirty="0"/>
          </a:p>
          <a:p>
            <a:r>
              <a:rPr lang="zh-CN" altLang="en-US" dirty="0"/>
              <a:t>　只需计算基本语句执行次数的数量级，这就意味着只要保证基本语句执行次数的函数中的最高次幂正确即可，可以忽略所有低次幂和最高次幂的系数。这样能够简化算法分析，并且使注意力集中在最重要的一点上：增长率。　</a:t>
            </a:r>
            <a:endParaRPr lang="en-US" altLang="zh-CN" dirty="0"/>
          </a:p>
          <a:p>
            <a:endParaRPr lang="en-US" altLang="zh-CN" dirty="0"/>
          </a:p>
          <a:p>
            <a:r>
              <a:rPr lang="zh-CN" altLang="en-US" dirty="0"/>
              <a:t>　⑶ 用大Ο记号表示算法的时间性能。　　</a:t>
            </a:r>
            <a:endParaRPr lang="en-US" altLang="zh-CN" dirty="0"/>
          </a:p>
          <a:p>
            <a:endParaRPr lang="en-US" altLang="zh-CN" dirty="0"/>
          </a:p>
          <a:p>
            <a:r>
              <a:rPr lang="zh-CN" altLang="en-US" dirty="0"/>
              <a:t>将基本语句执行次数的数量级放入大Ο记号中。　</a:t>
            </a:r>
            <a:endParaRPr lang="en-US" altLang="zh-CN" dirty="0"/>
          </a:p>
          <a:p>
            <a:r>
              <a:rPr lang="zh-CN" altLang="en-US" dirty="0"/>
              <a:t>　如果算法中包含嵌套的循环，则基本语句通常是最内层的循环体，如果算法中包含并列的循环，则将并列循环的时间复杂度相加。例如：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　第一个for循环的时间复杂度为Ο(n)，第二个for循环的时间复杂度为Ο(n2)，则整个算法的时间复杂度为Ο(n+n2)=Ο(n2)。</a:t>
            </a:r>
          </a:p>
        </p:txBody>
      </p:sp>
      <p:sp>
        <p:nvSpPr>
          <p:cNvPr id="5" name="文本框 4">
            <a:extLst>
              <a:ext uri="{FF2B5EF4-FFF2-40B4-BE49-F238E27FC236}">
                <a16:creationId xmlns:a16="http://schemas.microsoft.com/office/drawing/2014/main" id="{A17FFB10-1D30-4519-A47F-2846ADC7CBBA}"/>
              </a:ext>
            </a:extLst>
          </p:cNvPr>
          <p:cNvSpPr txBox="1"/>
          <p:nvPr/>
        </p:nvSpPr>
        <p:spPr>
          <a:xfrm>
            <a:off x="1839493" y="4595433"/>
            <a:ext cx="7646504" cy="1477328"/>
          </a:xfrm>
          <a:prstGeom prst="rect">
            <a:avLst/>
          </a:prstGeom>
          <a:solidFill>
            <a:srgbClr val="000000"/>
          </a:solidFill>
        </p:spPr>
        <p:txBody>
          <a:bodyPr wrap="square">
            <a:spAutoFit/>
          </a:bodyPr>
          <a:lstStyle/>
          <a:p>
            <a:r>
              <a:rPr lang="nn-NO" altLang="zh-CN" dirty="0">
                <a:solidFill>
                  <a:srgbClr val="DDDDAB"/>
                </a:solidFill>
                <a:latin typeface="CIDFont+F1"/>
              </a:rPr>
              <a:t>for </a:t>
            </a:r>
            <a:r>
              <a:rPr lang="nn-NO" altLang="zh-CN" dirty="0">
                <a:solidFill>
                  <a:srgbClr val="D5D5D5"/>
                </a:solidFill>
                <a:latin typeface="CIDFont+F1"/>
              </a:rPr>
              <a:t>(</a:t>
            </a:r>
            <a:r>
              <a:rPr lang="nn-NO" altLang="zh-CN" dirty="0">
                <a:solidFill>
                  <a:srgbClr val="DDDDAB"/>
                </a:solidFill>
                <a:latin typeface="CIDFont+F1"/>
              </a:rPr>
              <a:t>i</a:t>
            </a:r>
            <a:r>
              <a:rPr lang="nn-NO" altLang="zh-CN" dirty="0">
                <a:solidFill>
                  <a:srgbClr val="D5D5D5"/>
                </a:solidFill>
                <a:latin typeface="CIDFont+F1"/>
              </a:rPr>
              <a:t>=</a:t>
            </a:r>
            <a:r>
              <a:rPr lang="nn-NO" altLang="zh-CN" dirty="0">
                <a:solidFill>
                  <a:srgbClr val="B6CFA9"/>
                </a:solidFill>
                <a:latin typeface="CIDFont+F1"/>
              </a:rPr>
              <a:t>1</a:t>
            </a:r>
            <a:r>
              <a:rPr lang="nn-NO" altLang="zh-CN" dirty="0">
                <a:solidFill>
                  <a:srgbClr val="D5D5D5"/>
                </a:solidFill>
                <a:latin typeface="CIDFont+F1"/>
              </a:rPr>
              <a:t>; </a:t>
            </a:r>
            <a:r>
              <a:rPr lang="nn-NO" altLang="zh-CN" dirty="0">
                <a:solidFill>
                  <a:srgbClr val="DDDDAB"/>
                </a:solidFill>
                <a:latin typeface="CIDFont+F1"/>
              </a:rPr>
              <a:t>i</a:t>
            </a:r>
            <a:r>
              <a:rPr lang="nn-NO" altLang="zh-CN" dirty="0">
                <a:solidFill>
                  <a:srgbClr val="D5D5D5"/>
                </a:solidFill>
                <a:latin typeface="CIDFont+F1"/>
              </a:rPr>
              <a:t>&lt;=</a:t>
            </a:r>
            <a:r>
              <a:rPr lang="nn-NO" altLang="zh-CN" dirty="0">
                <a:solidFill>
                  <a:srgbClr val="DDDDAB"/>
                </a:solidFill>
                <a:latin typeface="CIDFont+F1"/>
              </a:rPr>
              <a:t>n</a:t>
            </a:r>
            <a:r>
              <a:rPr lang="nn-NO" altLang="zh-CN" dirty="0">
                <a:solidFill>
                  <a:srgbClr val="D5D5D5"/>
                </a:solidFill>
                <a:latin typeface="CIDFont+F1"/>
              </a:rPr>
              <a:t>; </a:t>
            </a:r>
            <a:r>
              <a:rPr lang="nn-NO" altLang="zh-CN" dirty="0">
                <a:solidFill>
                  <a:srgbClr val="DDDDAB"/>
                </a:solidFill>
                <a:latin typeface="CIDFont+F1"/>
              </a:rPr>
              <a:t>i</a:t>
            </a:r>
            <a:r>
              <a:rPr lang="nn-NO" altLang="zh-CN" dirty="0">
                <a:solidFill>
                  <a:srgbClr val="D5D5D5"/>
                </a:solidFill>
                <a:latin typeface="CIDFont+F1"/>
              </a:rPr>
              <a:t>++)</a:t>
            </a:r>
          </a:p>
          <a:p>
            <a:r>
              <a:rPr lang="en-US" altLang="zh-CN" dirty="0">
                <a:solidFill>
                  <a:srgbClr val="000000"/>
                </a:solidFill>
                <a:latin typeface="CIDFont+F1"/>
              </a:rPr>
              <a:t>2: </a:t>
            </a:r>
            <a:r>
              <a:rPr lang="zh-CN" altLang="en-US" dirty="0">
                <a:solidFill>
                  <a:srgbClr val="DDDDAB"/>
                </a:solidFill>
                <a:latin typeface="CIDFont+F2"/>
              </a:rPr>
              <a:t>　　 </a:t>
            </a:r>
            <a:r>
              <a:rPr lang="en-US" altLang="zh-CN" dirty="0">
                <a:solidFill>
                  <a:srgbClr val="DDDDAB"/>
                </a:solidFill>
                <a:latin typeface="CIDFont+F1"/>
              </a:rPr>
              <a:t>x</a:t>
            </a:r>
            <a:r>
              <a:rPr lang="en-US" altLang="zh-CN" dirty="0">
                <a:solidFill>
                  <a:srgbClr val="D5D5D5"/>
                </a:solidFill>
                <a:latin typeface="CIDFont+F1"/>
              </a:rPr>
              <a:t>++;</a:t>
            </a:r>
          </a:p>
          <a:p>
            <a:r>
              <a:rPr lang="nn-NO" altLang="zh-CN" dirty="0">
                <a:solidFill>
                  <a:srgbClr val="000000"/>
                </a:solidFill>
                <a:latin typeface="CIDFont+F1"/>
              </a:rPr>
              <a:t>3: </a:t>
            </a:r>
            <a:r>
              <a:rPr lang="zh-CN" altLang="nn-NO" dirty="0">
                <a:solidFill>
                  <a:srgbClr val="DDDDAB"/>
                </a:solidFill>
                <a:latin typeface="CIDFont+F2"/>
              </a:rPr>
              <a:t>　　</a:t>
            </a:r>
            <a:r>
              <a:rPr lang="nn-NO" altLang="zh-CN" dirty="0">
                <a:solidFill>
                  <a:srgbClr val="DDDDAB"/>
                </a:solidFill>
                <a:latin typeface="CIDFont+F1"/>
              </a:rPr>
              <a:t>for </a:t>
            </a:r>
            <a:r>
              <a:rPr lang="nn-NO" altLang="zh-CN" dirty="0">
                <a:solidFill>
                  <a:srgbClr val="D5D5D5"/>
                </a:solidFill>
                <a:latin typeface="CIDFont+F1"/>
              </a:rPr>
              <a:t>(</a:t>
            </a:r>
            <a:r>
              <a:rPr lang="nn-NO" altLang="zh-CN" dirty="0">
                <a:solidFill>
                  <a:srgbClr val="DDDDAB"/>
                </a:solidFill>
                <a:latin typeface="CIDFont+F1"/>
              </a:rPr>
              <a:t>i</a:t>
            </a:r>
            <a:r>
              <a:rPr lang="nn-NO" altLang="zh-CN" dirty="0">
                <a:solidFill>
                  <a:srgbClr val="D5D5D5"/>
                </a:solidFill>
                <a:latin typeface="CIDFont+F1"/>
              </a:rPr>
              <a:t>=</a:t>
            </a:r>
            <a:r>
              <a:rPr lang="nn-NO" altLang="zh-CN" dirty="0">
                <a:solidFill>
                  <a:srgbClr val="B6CFA9"/>
                </a:solidFill>
                <a:latin typeface="CIDFont+F1"/>
              </a:rPr>
              <a:t>1</a:t>
            </a:r>
            <a:r>
              <a:rPr lang="nn-NO" altLang="zh-CN" dirty="0">
                <a:solidFill>
                  <a:srgbClr val="D5D5D5"/>
                </a:solidFill>
                <a:latin typeface="CIDFont+F1"/>
              </a:rPr>
              <a:t>; </a:t>
            </a:r>
            <a:r>
              <a:rPr lang="nn-NO" altLang="zh-CN" dirty="0">
                <a:solidFill>
                  <a:srgbClr val="DDDDAB"/>
                </a:solidFill>
                <a:latin typeface="CIDFont+F1"/>
              </a:rPr>
              <a:t>i</a:t>
            </a:r>
            <a:r>
              <a:rPr lang="nn-NO" altLang="zh-CN" dirty="0">
                <a:solidFill>
                  <a:srgbClr val="D5D5D5"/>
                </a:solidFill>
                <a:latin typeface="CIDFont+F1"/>
              </a:rPr>
              <a:t>&lt;=</a:t>
            </a:r>
            <a:r>
              <a:rPr lang="nn-NO" altLang="zh-CN" dirty="0">
                <a:solidFill>
                  <a:srgbClr val="DDDDAB"/>
                </a:solidFill>
                <a:latin typeface="CIDFont+F1"/>
              </a:rPr>
              <a:t>n</a:t>
            </a:r>
            <a:r>
              <a:rPr lang="nn-NO" altLang="zh-CN" dirty="0">
                <a:solidFill>
                  <a:srgbClr val="D5D5D5"/>
                </a:solidFill>
                <a:latin typeface="CIDFont+F1"/>
              </a:rPr>
              <a:t>; </a:t>
            </a:r>
            <a:r>
              <a:rPr lang="nn-NO" altLang="zh-CN" dirty="0">
                <a:solidFill>
                  <a:srgbClr val="DDDDAB"/>
                </a:solidFill>
                <a:latin typeface="CIDFont+F1"/>
              </a:rPr>
              <a:t>i</a:t>
            </a:r>
            <a:r>
              <a:rPr lang="nn-NO" altLang="zh-CN" dirty="0">
                <a:solidFill>
                  <a:srgbClr val="D5D5D5"/>
                </a:solidFill>
                <a:latin typeface="CIDFont+F1"/>
              </a:rPr>
              <a:t>++)</a:t>
            </a:r>
          </a:p>
          <a:p>
            <a:r>
              <a:rPr lang="pt-BR" altLang="zh-CN" dirty="0">
                <a:solidFill>
                  <a:srgbClr val="000000"/>
                </a:solidFill>
                <a:latin typeface="CIDFont+F1"/>
              </a:rPr>
              <a:t>4: </a:t>
            </a:r>
            <a:r>
              <a:rPr lang="zh-CN" altLang="pt-BR" dirty="0">
                <a:solidFill>
                  <a:srgbClr val="DDDDAB"/>
                </a:solidFill>
                <a:latin typeface="CIDFont+F2"/>
              </a:rPr>
              <a:t>　 　</a:t>
            </a:r>
            <a:r>
              <a:rPr lang="pt-BR" altLang="zh-CN" dirty="0">
                <a:solidFill>
                  <a:srgbClr val="DDDDAB"/>
                </a:solidFill>
                <a:latin typeface="CIDFont+F1"/>
              </a:rPr>
              <a:t>for </a:t>
            </a:r>
            <a:r>
              <a:rPr lang="pt-BR" altLang="zh-CN" dirty="0">
                <a:solidFill>
                  <a:srgbClr val="D5D5D5"/>
                </a:solidFill>
                <a:latin typeface="CIDFont+F1"/>
              </a:rPr>
              <a:t>(</a:t>
            </a:r>
            <a:r>
              <a:rPr lang="pt-BR" altLang="zh-CN" dirty="0">
                <a:solidFill>
                  <a:srgbClr val="DDDDAB"/>
                </a:solidFill>
                <a:latin typeface="CIDFont+F1"/>
              </a:rPr>
              <a:t>j</a:t>
            </a:r>
            <a:r>
              <a:rPr lang="pt-BR" altLang="zh-CN" dirty="0">
                <a:solidFill>
                  <a:srgbClr val="D5D5D5"/>
                </a:solidFill>
                <a:latin typeface="CIDFont+F1"/>
              </a:rPr>
              <a:t>=</a:t>
            </a:r>
            <a:r>
              <a:rPr lang="pt-BR" altLang="zh-CN" dirty="0">
                <a:solidFill>
                  <a:srgbClr val="B6CFA9"/>
                </a:solidFill>
                <a:latin typeface="CIDFont+F1"/>
              </a:rPr>
              <a:t>1</a:t>
            </a:r>
            <a:r>
              <a:rPr lang="pt-BR" altLang="zh-CN" dirty="0">
                <a:solidFill>
                  <a:srgbClr val="D5D5D5"/>
                </a:solidFill>
                <a:latin typeface="CIDFont+F1"/>
              </a:rPr>
              <a:t>; </a:t>
            </a:r>
            <a:r>
              <a:rPr lang="pt-BR" altLang="zh-CN" dirty="0">
                <a:solidFill>
                  <a:srgbClr val="DDDDAB"/>
                </a:solidFill>
                <a:latin typeface="CIDFont+F1"/>
              </a:rPr>
              <a:t>j</a:t>
            </a:r>
            <a:r>
              <a:rPr lang="pt-BR" altLang="zh-CN" dirty="0">
                <a:solidFill>
                  <a:srgbClr val="D5D5D5"/>
                </a:solidFill>
                <a:latin typeface="CIDFont+F1"/>
              </a:rPr>
              <a:t>&lt;=</a:t>
            </a:r>
            <a:r>
              <a:rPr lang="pt-BR" altLang="zh-CN" dirty="0">
                <a:solidFill>
                  <a:srgbClr val="DDDDAB"/>
                </a:solidFill>
                <a:latin typeface="CIDFont+F1"/>
              </a:rPr>
              <a:t>n</a:t>
            </a:r>
            <a:r>
              <a:rPr lang="pt-BR" altLang="zh-CN" dirty="0">
                <a:solidFill>
                  <a:srgbClr val="D5D5D5"/>
                </a:solidFill>
                <a:latin typeface="CIDFont+F1"/>
              </a:rPr>
              <a:t>; </a:t>
            </a:r>
            <a:r>
              <a:rPr lang="pt-BR" altLang="zh-CN" dirty="0">
                <a:solidFill>
                  <a:srgbClr val="DDDDAB"/>
                </a:solidFill>
                <a:latin typeface="CIDFont+F1"/>
              </a:rPr>
              <a:t>j</a:t>
            </a:r>
            <a:r>
              <a:rPr lang="pt-BR" altLang="zh-CN" dirty="0">
                <a:solidFill>
                  <a:srgbClr val="D5D5D5"/>
                </a:solidFill>
                <a:latin typeface="CIDFont+F1"/>
              </a:rPr>
              <a:t>++)</a:t>
            </a:r>
          </a:p>
          <a:p>
            <a:r>
              <a:rPr lang="en-US" altLang="zh-CN" dirty="0">
                <a:solidFill>
                  <a:srgbClr val="000000"/>
                </a:solidFill>
                <a:latin typeface="CIDFont+F1"/>
              </a:rPr>
              <a:t>5: </a:t>
            </a:r>
            <a:r>
              <a:rPr lang="zh-CN" altLang="en-US" dirty="0">
                <a:solidFill>
                  <a:srgbClr val="DDDDAB"/>
                </a:solidFill>
                <a:latin typeface="CIDFont+F2"/>
              </a:rPr>
              <a:t>　　 </a:t>
            </a:r>
            <a:r>
              <a:rPr lang="en-US" altLang="zh-CN" dirty="0">
                <a:solidFill>
                  <a:srgbClr val="DDDDAB"/>
                </a:solidFill>
                <a:latin typeface="CIDFont+F1"/>
              </a:rPr>
              <a:t>x</a:t>
            </a:r>
            <a:r>
              <a:rPr lang="en-US" altLang="zh-CN" dirty="0">
                <a:solidFill>
                  <a:srgbClr val="D5D5D5"/>
                </a:solidFill>
                <a:latin typeface="CIDFont+F1"/>
              </a:rPr>
              <a:t>++;</a:t>
            </a:r>
            <a:endParaRPr kumimoji="0" lang="en-US" altLang="zh-CN" b="0" i="0" u="none" strike="noStrike" kern="0" cap="none" spc="0" normalizeH="0" baseline="0" noProof="0" dirty="0">
              <a:ln>
                <a:noFill/>
              </a:ln>
              <a:solidFill>
                <a:srgbClr val="A6ACCD"/>
              </a:solidFill>
              <a:effectLst/>
              <a:uLnTx/>
              <a:uFillTx/>
              <a:latin typeface="  Consolas"/>
              <a:ea typeface="楷体"/>
            </a:endParaRPr>
          </a:p>
        </p:txBody>
      </p:sp>
    </p:spTree>
    <p:extLst>
      <p:ext uri="{BB962C8B-B14F-4D97-AF65-F5344CB8AC3E}">
        <p14:creationId xmlns:p14="http://schemas.microsoft.com/office/powerpoint/2010/main" val="403162350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809AB22-4416-45D9-AD30-C701CB1E1C4D}"/>
              </a:ext>
            </a:extLst>
          </p:cNvPr>
          <p:cNvSpPr/>
          <p:nvPr/>
        </p:nvSpPr>
        <p:spPr>
          <a:xfrm>
            <a:off x="833844" y="784001"/>
            <a:ext cx="7826830" cy="4832092"/>
          </a:xfrm>
          <a:prstGeom prst="rect">
            <a:avLst/>
          </a:prstGeom>
        </p:spPr>
        <p:txBody>
          <a:bodyPr wrap="square">
            <a:spAutoFit/>
          </a:bodyPr>
          <a:lstStyle/>
          <a:p>
            <a:r>
              <a:rPr lang="zh-CN" altLang="en-US" sz="2800" b="1" dirty="0">
                <a:solidFill>
                  <a:srgbClr val="4D4D4D"/>
                </a:solidFill>
                <a:latin typeface="-apple-system"/>
              </a:rPr>
              <a:t>总结：</a:t>
            </a:r>
            <a:endParaRPr lang="en-US" altLang="zh-CN" sz="2800" b="1" dirty="0">
              <a:solidFill>
                <a:srgbClr val="4D4D4D"/>
              </a:solidFill>
              <a:latin typeface="-apple-system"/>
            </a:endParaRPr>
          </a:p>
          <a:p>
            <a:endParaRPr lang="en-US" altLang="zh-CN" sz="2800" b="1" dirty="0">
              <a:solidFill>
                <a:srgbClr val="4D4D4D"/>
              </a:solidFill>
              <a:latin typeface="-apple-system"/>
            </a:endParaRPr>
          </a:p>
          <a:p>
            <a:endParaRPr lang="en-US" altLang="zh-CN" sz="2800" b="1" dirty="0">
              <a:solidFill>
                <a:srgbClr val="4D4D4D"/>
              </a:solidFill>
              <a:latin typeface="-apple-system"/>
            </a:endParaRPr>
          </a:p>
          <a:p>
            <a:pPr lvl="1"/>
            <a:r>
              <a:rPr lang="zh-CN" altLang="en-US" sz="2800" b="1" dirty="0">
                <a:solidFill>
                  <a:srgbClr val="4D4D4D"/>
                </a:solidFill>
                <a:latin typeface="-apple-system"/>
              </a:rPr>
              <a:t>推导大</a:t>
            </a:r>
            <a:r>
              <a:rPr lang="en-US" altLang="zh-CN" sz="2800" b="1" dirty="0">
                <a:solidFill>
                  <a:srgbClr val="4D4D4D"/>
                </a:solidFill>
                <a:latin typeface="-apple-system"/>
              </a:rPr>
              <a:t>O</a:t>
            </a:r>
            <a:r>
              <a:rPr lang="zh-CN" altLang="en-US" sz="2800" b="1" dirty="0">
                <a:solidFill>
                  <a:srgbClr val="4D4D4D"/>
                </a:solidFill>
                <a:latin typeface="-apple-system"/>
              </a:rPr>
              <a:t>阶</a:t>
            </a:r>
            <a:endParaRPr lang="zh-CN" altLang="en-US" sz="2800" dirty="0">
              <a:solidFill>
                <a:srgbClr val="4D4D4D"/>
              </a:solidFill>
              <a:latin typeface="-apple-system"/>
            </a:endParaRPr>
          </a:p>
          <a:p>
            <a:pPr lvl="1"/>
            <a:r>
              <a:rPr lang="zh-CN" altLang="en-US" sz="2800" dirty="0">
                <a:solidFill>
                  <a:srgbClr val="4D4D4D"/>
                </a:solidFill>
                <a:latin typeface="-apple-system"/>
              </a:rPr>
              <a:t>推导大</a:t>
            </a:r>
            <a:r>
              <a:rPr lang="en-US" altLang="zh-CN" sz="2800" dirty="0">
                <a:solidFill>
                  <a:srgbClr val="4D4D4D"/>
                </a:solidFill>
                <a:latin typeface="-apple-system"/>
              </a:rPr>
              <a:t>O</a:t>
            </a:r>
            <a:r>
              <a:rPr lang="zh-CN" altLang="en-US" sz="2800" dirty="0">
                <a:solidFill>
                  <a:srgbClr val="4D4D4D"/>
                </a:solidFill>
                <a:latin typeface="-apple-system"/>
              </a:rPr>
              <a:t>阶有一下三种规则：</a:t>
            </a:r>
            <a:endParaRPr lang="en-US" altLang="zh-CN" sz="2800" dirty="0">
              <a:solidFill>
                <a:srgbClr val="4D4D4D"/>
              </a:solidFill>
              <a:latin typeface="-apple-system"/>
            </a:endParaRPr>
          </a:p>
          <a:p>
            <a:pPr lvl="1"/>
            <a:endParaRPr lang="zh-CN" altLang="en-US" sz="2800" dirty="0">
              <a:solidFill>
                <a:srgbClr val="4D4D4D"/>
              </a:solidFill>
              <a:latin typeface="-apple-system"/>
            </a:endParaRPr>
          </a:p>
          <a:p>
            <a:pPr lvl="1">
              <a:buFont typeface="+mj-lt"/>
              <a:buAutoNum type="arabicPeriod"/>
            </a:pPr>
            <a:r>
              <a:rPr lang="zh-CN" altLang="en-US" sz="2800" b="1" dirty="0">
                <a:solidFill>
                  <a:srgbClr val="333333"/>
                </a:solidFill>
                <a:latin typeface="-apple-system"/>
              </a:rPr>
              <a:t>用常数</a:t>
            </a:r>
            <a:r>
              <a:rPr lang="en-US" altLang="zh-CN" sz="2800" b="1" dirty="0">
                <a:solidFill>
                  <a:srgbClr val="333333"/>
                </a:solidFill>
                <a:latin typeface="-apple-system"/>
              </a:rPr>
              <a:t>1</a:t>
            </a:r>
            <a:r>
              <a:rPr lang="zh-CN" altLang="en-US" sz="2800" b="1" dirty="0">
                <a:solidFill>
                  <a:srgbClr val="333333"/>
                </a:solidFill>
                <a:latin typeface="-apple-system"/>
              </a:rPr>
              <a:t>取代运行时间中的所有加法常数</a:t>
            </a:r>
            <a:endParaRPr lang="en-US" altLang="zh-CN" sz="2800" b="1" dirty="0">
              <a:solidFill>
                <a:srgbClr val="333333"/>
              </a:solidFill>
              <a:latin typeface="-apple-system"/>
            </a:endParaRPr>
          </a:p>
          <a:p>
            <a:pPr lvl="1">
              <a:buFont typeface="+mj-lt"/>
              <a:buAutoNum type="arabicPeriod"/>
            </a:pPr>
            <a:endParaRPr lang="zh-CN" altLang="en-US" sz="2800" dirty="0">
              <a:solidFill>
                <a:srgbClr val="333333"/>
              </a:solidFill>
              <a:latin typeface="-apple-system"/>
            </a:endParaRPr>
          </a:p>
          <a:p>
            <a:pPr lvl="1">
              <a:buFont typeface="+mj-lt"/>
              <a:buAutoNum type="arabicPeriod"/>
            </a:pPr>
            <a:r>
              <a:rPr lang="zh-CN" altLang="en-US" sz="2800" b="1" dirty="0">
                <a:solidFill>
                  <a:srgbClr val="333333"/>
                </a:solidFill>
                <a:latin typeface="-apple-system"/>
              </a:rPr>
              <a:t>只保留最高阶项</a:t>
            </a:r>
            <a:endParaRPr lang="en-US" altLang="zh-CN" sz="2800" b="1" dirty="0">
              <a:solidFill>
                <a:srgbClr val="333333"/>
              </a:solidFill>
              <a:latin typeface="-apple-system"/>
            </a:endParaRPr>
          </a:p>
          <a:p>
            <a:pPr lvl="1">
              <a:buFont typeface="+mj-lt"/>
              <a:buAutoNum type="arabicPeriod"/>
            </a:pPr>
            <a:endParaRPr lang="zh-CN" altLang="en-US" sz="2800" dirty="0">
              <a:solidFill>
                <a:srgbClr val="333333"/>
              </a:solidFill>
              <a:latin typeface="-apple-system"/>
            </a:endParaRPr>
          </a:p>
          <a:p>
            <a:pPr lvl="1">
              <a:buFont typeface="+mj-lt"/>
              <a:buAutoNum type="arabicPeriod"/>
            </a:pPr>
            <a:r>
              <a:rPr lang="zh-CN" altLang="en-US" sz="2800" b="1" dirty="0">
                <a:solidFill>
                  <a:srgbClr val="333333"/>
                </a:solidFill>
                <a:latin typeface="-apple-system"/>
              </a:rPr>
              <a:t>去除最高阶的常数</a:t>
            </a:r>
            <a:endParaRPr lang="zh-CN" altLang="en-US" sz="2800" b="0" i="0" dirty="0">
              <a:solidFill>
                <a:srgbClr val="333333"/>
              </a:solidFill>
              <a:effectLst/>
              <a:latin typeface="-apple-system"/>
            </a:endParaRPr>
          </a:p>
        </p:txBody>
      </p:sp>
    </p:spTree>
    <p:extLst>
      <p:ext uri="{BB962C8B-B14F-4D97-AF65-F5344CB8AC3E}">
        <p14:creationId xmlns:p14="http://schemas.microsoft.com/office/powerpoint/2010/main" val="54975571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38282DD-2A28-4A5D-BFF0-BEFDE452F076}"/>
              </a:ext>
            </a:extLst>
          </p:cNvPr>
          <p:cNvSpPr>
            <a:spLocks noGrp="1"/>
          </p:cNvSpPr>
          <p:nvPr>
            <p:ph type="title"/>
          </p:nvPr>
        </p:nvSpPr>
        <p:spPr/>
        <p:txBody>
          <a:bodyPr/>
          <a:lstStyle/>
          <a:p>
            <a:r>
              <a:rPr lang="zh-CN" altLang="en-US">
                <a:latin typeface="宋体" panose="02010600030101010101" pitchFamily="2" charset="-122"/>
                <a:ea typeface="宋体" panose="02010600030101010101" pitchFamily="2" charset="-122"/>
              </a:rPr>
              <a:t>暴力求解法</a:t>
            </a:r>
          </a:p>
        </p:txBody>
      </p:sp>
    </p:spTree>
    <p:extLst>
      <p:ext uri="{BB962C8B-B14F-4D97-AF65-F5344CB8AC3E}">
        <p14:creationId xmlns:p14="http://schemas.microsoft.com/office/powerpoint/2010/main" val="198529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11F9F36C-D5AA-426F-9078-091C3CE71764}"/>
              </a:ext>
            </a:extLst>
          </p:cNvPr>
          <p:cNvSpPr/>
          <p:nvPr/>
        </p:nvSpPr>
        <p:spPr>
          <a:xfrm>
            <a:off x="247705" y="322938"/>
            <a:ext cx="11696590" cy="6001643"/>
          </a:xfrm>
          <a:prstGeom prst="rect">
            <a:avLst/>
          </a:prstGeom>
        </p:spPr>
        <p:txBody>
          <a:bodyPr wrap="square">
            <a:spAutoFit/>
          </a:bodyPr>
          <a:lstStyle/>
          <a:p>
            <a:pPr marL="0" marR="0" lvl="0" indent="26670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暴力求解法（暴力法）也称为穷举法、蛮力法，</a:t>
            </a:r>
            <a:r>
              <a:rPr kumimoji="0" lang="zh-CN" altLang="zh-CN" sz="2400" b="0" i="0" u="none" strike="noStrike" kern="0" cap="none" spc="0" normalizeH="0" baseline="0" noProof="0" dirty="0">
                <a:ln>
                  <a:noFill/>
                </a:ln>
                <a:solidFill>
                  <a:srgbClr val="FFFFFF"/>
                </a:solidFill>
                <a:effectLst/>
                <a:uLnTx/>
                <a:uFillTx/>
                <a:latin typeface="Times New Roman"/>
                <a:ea typeface="楷体" panose="02010609060101010101" pitchFamily="49" charset="-122"/>
                <a:cs typeface="宋体" panose="02010600030101010101" pitchFamily="2" charset="-122"/>
              </a:rPr>
              <a:t>它要求调设计者找出所有可能的方法，然后选择其中的一种方法，若该方法不可行则试探下一种可能的方法。</a:t>
            </a:r>
            <a:endParaRPr kumimoji="0" lang="zh-CN" altLang="zh-CN" sz="28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endParaRPr>
          </a:p>
          <a:p>
            <a:pPr marL="0" marR="0" lvl="0" indent="26670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0" cap="none" spc="0" normalizeH="0" baseline="0" noProof="0" dirty="0">
                <a:ln>
                  <a:noFill/>
                </a:ln>
                <a:solidFill>
                  <a:srgbClr val="FFFFFF"/>
                </a:solidFill>
                <a:effectLst/>
                <a:uLnTx/>
                <a:uFillTx/>
                <a:latin typeface="Times New Roman"/>
                <a:ea typeface="楷体" panose="02010609060101010101" pitchFamily="49" charset="-122"/>
                <a:cs typeface="宋体" panose="02010600030101010101" pitchFamily="2" charset="-122"/>
              </a:rPr>
              <a:t>暴力法也是一种直接解决问题的方法，常常直接基于问题的描述和所涉及的概念定义</a:t>
            </a: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a:t>
            </a:r>
            <a:endParaRPr kumimoji="0" lang="zh-CN" altLang="zh-CN" sz="28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endParaRPr>
          </a:p>
          <a:p>
            <a:pPr marL="0" marR="0" lvl="0" indent="26670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暴力法不是一个最好的算法，但当我们想不出更好的办法时，它也是一种有效的解决问题的方法。</a:t>
            </a:r>
            <a:endParaRPr kumimoji="0" lang="zh-CN" altLang="zh-CN" sz="28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endParaRPr>
          </a:p>
          <a:p>
            <a:pPr marL="0" marR="0" lvl="0" indent="26670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暴力法的优点是逻辑清晰，编写程序简洁。在程序设计竞赛时，时间紧张，相对于高效的、巧妙的算法，暴力法编写的程序简单，能更快地解决问题。同时蛮力法也是很多算法的基础，可以在蛮力法的基础上加以优化，得到更高效的算法。</a:t>
            </a:r>
            <a:endParaRPr kumimoji="0" lang="zh-CN" altLang="zh-CN" sz="28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endParaRPr>
          </a:p>
          <a:p>
            <a:pPr marL="0" marR="0" lvl="0" indent="26670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而且，某些情况下，算法规模不大，使用优化的算法没有必要，而且某些优化算法本身较复杂，在规模不在时可能因为复杂的算法浪费时间，反而不如简单的暴力搜索。</a:t>
            </a:r>
            <a:endParaRPr kumimoji="0" lang="zh-CN" altLang="zh-CN" sz="28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endParaRPr>
          </a:p>
          <a:p>
            <a:pPr marL="0" marR="0" lvl="0" indent="26670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使用暴力法常用如下几种情况：</a:t>
            </a:r>
            <a:endParaRPr kumimoji="0" lang="zh-CN" altLang="zh-CN" sz="28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endParaRPr>
          </a:p>
          <a:p>
            <a:pPr marL="0" marR="0" lvl="0" indent="26670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a:t>
            </a:r>
            <a:r>
              <a:rPr kumimoji="0" lang="en-US"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1</a:t>
            </a: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）搜索所有的解空间；</a:t>
            </a:r>
            <a:endParaRPr kumimoji="0" lang="zh-CN" altLang="zh-CN" sz="28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endParaRPr>
          </a:p>
          <a:p>
            <a:pPr marL="0" marR="0" lvl="0" indent="26670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a:t>
            </a:r>
            <a:r>
              <a:rPr kumimoji="0" lang="en-US"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2</a:t>
            </a: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）搜索所有的路径；</a:t>
            </a:r>
            <a:endParaRPr kumimoji="0" lang="zh-CN" altLang="zh-CN" sz="28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endParaRPr>
          </a:p>
          <a:p>
            <a:pPr marL="0" marR="0" lvl="0" indent="26670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a:t>
            </a:r>
            <a:r>
              <a:rPr kumimoji="0" lang="en-US"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3</a:t>
            </a: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）直接计算；</a:t>
            </a:r>
            <a:endParaRPr kumimoji="0" lang="zh-CN" altLang="zh-CN" sz="28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endParaRPr>
          </a:p>
          <a:p>
            <a:pPr marL="0" marR="0" lvl="0" indent="26670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a:t>
            </a:r>
            <a:r>
              <a:rPr kumimoji="0" lang="en-US"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4</a:t>
            </a:r>
            <a:r>
              <a:rPr kumimoji="0" lang="zh-CN" altLang="zh-CN" sz="24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rPr>
              <a:t>）模拟和仿真。</a:t>
            </a:r>
            <a:endParaRPr kumimoji="0" lang="zh-CN" altLang="zh-CN" sz="2800" b="0" i="0" u="none" strike="noStrike" kern="100" cap="none" spc="0" normalizeH="0" baseline="0" noProof="0" dirty="0">
              <a:ln>
                <a:noFill/>
              </a:ln>
              <a:solidFill>
                <a:srgbClr val="FFFFFF"/>
              </a:solidFill>
              <a:effectLst/>
              <a:uLnTx/>
              <a:uFillTx/>
              <a:latin typeface="Times New Roman"/>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4082184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6F7CED5A-9CA1-4C1F-8F3A-1BA744A03AC4}"/>
                  </a:ext>
                </a:extLst>
              </p:cNvPr>
              <p:cNvSpPr txBox="1"/>
              <p:nvPr/>
            </p:nvSpPr>
            <p:spPr>
              <a:xfrm>
                <a:off x="804333" y="1341348"/>
                <a:ext cx="10642600" cy="1323439"/>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srgbClr val="000000"/>
                    </a:solidFill>
                    <a:effectLst/>
                    <a:uLnTx/>
                    <a:uFillTx/>
                    <a:latin typeface="Times New Roman"/>
                    <a:ea typeface="楷体" panose="02010609060101010101" pitchFamily="49" charset="-122"/>
                    <a:cs typeface="+mn-cs"/>
                  </a:rPr>
                  <a:t>假设机器速度是每秒</a:t>
                </a:r>
                <a14:m>
                  <m:oMath xmlns:m="http://schemas.openxmlformats.org/officeDocument/2006/math">
                    <m:sSup>
                      <m:sSupPr>
                        <m:ctrlPr>
                          <a:rPr kumimoji="0" lang="en-US" altLang="zh-CN" sz="4000" b="0" i="1" u="none" strike="noStrike" kern="1200" cap="none" spc="0" normalizeH="0" baseline="0" noProof="0" dirty="0" smtClean="0">
                            <a:ln>
                              <a:noFill/>
                            </a:ln>
                            <a:solidFill>
                              <a:srgbClr val="000000"/>
                            </a:solidFill>
                            <a:effectLst/>
                            <a:uLnTx/>
                            <a:uFillTx/>
                            <a:latin typeface="Cambria Math" panose="02040503050406030204" pitchFamily="18" charset="0"/>
                            <a:cs typeface="+mn-cs"/>
                          </a:rPr>
                        </m:ctrlPr>
                      </m:sSupPr>
                      <m:e>
                        <m:r>
                          <a:rPr kumimoji="0" lang="en-US" altLang="zh-CN" sz="4000" b="0" i="1" u="none" strike="noStrike" kern="1200" cap="none" spc="0" normalizeH="0" baseline="0" noProof="0" dirty="0" smtClean="0">
                            <a:ln>
                              <a:noFill/>
                            </a:ln>
                            <a:solidFill>
                              <a:srgbClr val="000000"/>
                            </a:solidFill>
                            <a:effectLst/>
                            <a:uLnTx/>
                            <a:uFillTx/>
                            <a:latin typeface="Cambria Math" panose="02040503050406030204" pitchFamily="18" charset="0"/>
                            <a:cs typeface="+mn-cs"/>
                          </a:rPr>
                          <m:t>10</m:t>
                        </m:r>
                      </m:e>
                      <m:sup>
                        <m:r>
                          <a:rPr kumimoji="0" lang="en-US" altLang="zh-CN" sz="4000" b="0" i="1" u="none" strike="noStrike" kern="1200" cap="none" spc="0" normalizeH="0" baseline="0" noProof="0" dirty="0" smtClean="0">
                            <a:ln>
                              <a:noFill/>
                            </a:ln>
                            <a:solidFill>
                              <a:srgbClr val="000000"/>
                            </a:solidFill>
                            <a:effectLst/>
                            <a:uLnTx/>
                            <a:uFillTx/>
                            <a:latin typeface="Cambria Math" panose="02040503050406030204" pitchFamily="18" charset="0"/>
                            <a:cs typeface="+mn-cs"/>
                          </a:rPr>
                          <m:t>8</m:t>
                        </m:r>
                      </m:sup>
                    </m:sSup>
                  </m:oMath>
                </a14:m>
                <a:r>
                  <a:rPr kumimoji="0" lang="zh-CN" altLang="en-US" sz="4000" b="0" i="0" u="none" strike="noStrike" kern="1200" cap="none" spc="0" normalizeH="0" baseline="0" noProof="0" dirty="0">
                    <a:ln>
                      <a:noFill/>
                    </a:ln>
                    <a:solidFill>
                      <a:srgbClr val="000000"/>
                    </a:solidFill>
                    <a:effectLst/>
                    <a:uLnTx/>
                    <a:uFillTx/>
                    <a:latin typeface="Times New Roman"/>
                    <a:ea typeface="楷体" panose="02010609060101010101" pitchFamily="49" charset="-122"/>
                    <a:cs typeface="+mn-cs"/>
                  </a:rPr>
                  <a:t>次基本运算，在</a:t>
                </a:r>
                <a:r>
                  <a:rPr kumimoji="0" lang="en-US" altLang="zh-CN" sz="4000" b="0" i="0" u="none" strike="noStrike" kern="1200" cap="none" spc="0" normalizeH="0" baseline="0" noProof="0" dirty="0">
                    <a:ln>
                      <a:noFill/>
                    </a:ln>
                    <a:solidFill>
                      <a:srgbClr val="000000"/>
                    </a:solidFill>
                    <a:effectLst/>
                    <a:uLnTx/>
                    <a:uFillTx/>
                    <a:latin typeface="Times New Roman"/>
                    <a:ea typeface="楷体" panose="02010609060101010101" pitchFamily="49" charset="-122"/>
                    <a:cs typeface="+mn-cs"/>
                  </a:rPr>
                  <a:t>1</a:t>
                </a:r>
                <a:r>
                  <a:rPr kumimoji="0" lang="zh-CN" altLang="en-US" sz="4000" b="0" i="0" u="none" strike="noStrike" kern="1200" cap="none" spc="0" normalizeH="0" baseline="0" noProof="0" dirty="0">
                    <a:ln>
                      <a:noFill/>
                    </a:ln>
                    <a:solidFill>
                      <a:srgbClr val="000000"/>
                    </a:solidFill>
                    <a:effectLst/>
                    <a:uLnTx/>
                    <a:uFillTx/>
                    <a:latin typeface="Times New Roman"/>
                    <a:ea typeface="楷体" panose="02010609060101010101" pitchFamily="49" charset="-122"/>
                    <a:cs typeface="+mn-cs"/>
                  </a:rPr>
                  <a:t>秒之内能解决最大问题规模</a:t>
                </a:r>
                <a14:m>
                  <m:oMath xmlns:m="http://schemas.openxmlformats.org/officeDocument/2006/math">
                    <m:r>
                      <a:rPr kumimoji="0" lang="en-US" altLang="zh-CN" sz="4000" b="0" i="1" u="none" strike="noStrike" kern="1200" cap="none" spc="0" normalizeH="0" baseline="0" noProof="0" dirty="0" smtClean="0">
                        <a:ln>
                          <a:noFill/>
                        </a:ln>
                        <a:solidFill>
                          <a:srgbClr val="000000"/>
                        </a:solidFill>
                        <a:effectLst/>
                        <a:uLnTx/>
                        <a:uFillTx/>
                        <a:latin typeface="Cambria Math" panose="02040503050406030204" pitchFamily="18" charset="0"/>
                        <a:cs typeface="+mn-cs"/>
                      </a:rPr>
                      <m:t>𝑛</m:t>
                    </m:r>
                  </m:oMath>
                </a14:m>
                <a:r>
                  <a:rPr kumimoji="0" lang="zh-CN" altLang="en-US" sz="4000" b="0" i="0" u="none" strike="noStrike" kern="1200" cap="none" spc="0" normalizeH="0" baseline="0" noProof="0" dirty="0">
                    <a:ln>
                      <a:noFill/>
                    </a:ln>
                    <a:solidFill>
                      <a:srgbClr val="000000"/>
                    </a:solidFill>
                    <a:effectLst/>
                    <a:uLnTx/>
                    <a:uFillTx/>
                    <a:latin typeface="Times New Roman"/>
                    <a:ea typeface="楷体" panose="02010609060101010101" pitchFamily="49" charset="-122"/>
                    <a:cs typeface="+mn-cs"/>
                  </a:rPr>
                  <a:t>：</a:t>
                </a:r>
              </a:p>
            </p:txBody>
          </p:sp>
        </mc:Choice>
        <mc:Fallback xmlns="">
          <p:sp>
            <p:nvSpPr>
              <p:cNvPr id="3" name="文本框 2">
                <a:extLst>
                  <a:ext uri="{FF2B5EF4-FFF2-40B4-BE49-F238E27FC236}">
                    <a16:creationId xmlns:a16="http://schemas.microsoft.com/office/drawing/2014/main" id="{6F7CED5A-9CA1-4C1F-8F3A-1BA744A03AC4}"/>
                  </a:ext>
                </a:extLst>
              </p:cNvPr>
              <p:cNvSpPr txBox="1">
                <a:spLocks noRot="1" noChangeAspect="1" noMove="1" noResize="1" noEditPoints="1" noAdjustHandles="1" noChangeArrowheads="1" noChangeShapeType="1" noTextEdit="1"/>
              </p:cNvSpPr>
              <p:nvPr/>
            </p:nvSpPr>
            <p:spPr>
              <a:xfrm>
                <a:off x="804333" y="1341348"/>
                <a:ext cx="10642600" cy="1323439"/>
              </a:xfrm>
              <a:prstGeom prst="rect">
                <a:avLst/>
              </a:prstGeom>
              <a:blipFill>
                <a:blip r:embed="rId3"/>
                <a:stretch>
                  <a:fillRect l="-2062" t="-10599" b="-16590"/>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EA47BE2E-6848-489C-A680-3D5B9BDAAEC8}"/>
              </a:ext>
            </a:extLst>
          </p:cNvPr>
          <p:cNvPicPr>
            <a:picLocks noChangeAspect="1"/>
          </p:cNvPicPr>
          <p:nvPr/>
        </p:nvPicPr>
        <p:blipFill>
          <a:blip r:embed="rId4"/>
          <a:stretch>
            <a:fillRect/>
          </a:stretch>
        </p:blipFill>
        <p:spPr>
          <a:xfrm>
            <a:off x="553221" y="3640667"/>
            <a:ext cx="11144823" cy="1378021"/>
          </a:xfrm>
          <a:prstGeom prst="rect">
            <a:avLst/>
          </a:prstGeom>
        </p:spPr>
      </p:pic>
    </p:spTree>
    <p:extLst>
      <p:ext uri="{BB962C8B-B14F-4D97-AF65-F5344CB8AC3E}">
        <p14:creationId xmlns:p14="http://schemas.microsoft.com/office/powerpoint/2010/main" val="144249144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F9610961-172E-4BAE-9953-C9CF02CFE55B}"/>
              </a:ext>
            </a:extLst>
          </p:cNvPr>
          <p:cNvSpPr>
            <a:spLocks noGrp="1"/>
          </p:cNvSpPr>
          <p:nvPr>
            <p:ph type="body" sz="quarter" idx="11"/>
          </p:nvPr>
        </p:nvSpPr>
        <p:spPr>
          <a:xfrm>
            <a:off x="4941888" y="1617688"/>
            <a:ext cx="6667500" cy="3619452"/>
          </a:xfrm>
        </p:spPr>
        <p:txBody>
          <a:bodyPr/>
          <a:lstStyle/>
          <a:p>
            <a:r>
              <a:rPr lang="zh-CN" altLang="en-US" dirty="0">
                <a:latin typeface="Times New Roman" panose="02020603050405020304" pitchFamily="18" charset="0"/>
                <a:ea typeface="楷体" panose="02010609060101010101" pitchFamily="49" charset="-122"/>
              </a:rPr>
              <a:t>算法的时间复杂度（</a:t>
            </a:r>
            <a:r>
              <a:rPr lang="en-US" altLang="zh-CN" dirty="0">
                <a:latin typeface="Times New Roman" panose="02020603050405020304" pitchFamily="18" charset="0"/>
                <a:ea typeface="楷体" panose="02010609060101010101" pitchFamily="49" charset="-122"/>
              </a:rPr>
              <a:t>Time complexity</a:t>
            </a:r>
            <a:r>
              <a:rPr lang="zh-CN" altLang="en-US" dirty="0">
                <a:latin typeface="Times New Roman" panose="02020603050405020304" pitchFamily="18" charset="0"/>
                <a:ea typeface="楷体" panose="02010609060101010101" pitchFamily="49" charset="-122"/>
              </a:rPr>
              <a:t>）是一个定性描述该算法的运行时间的函数。</a:t>
            </a:r>
            <a:endParaRPr lang="en-US" altLang="zh-CN" dirty="0">
              <a:latin typeface="Times New Roman" panose="02020603050405020304" pitchFamily="18" charset="0"/>
              <a:ea typeface="楷体" panose="02010609060101010101" pitchFamily="49" charset="-122"/>
            </a:endParaRPr>
          </a:p>
          <a:p>
            <a:endParaRPr lang="en-US" altLang="zh-CN" dirty="0">
              <a:latin typeface="Times New Roman" panose="02020603050405020304" pitchFamily="18" charset="0"/>
              <a:ea typeface="楷体" panose="02010609060101010101" pitchFamily="49" charset="-122"/>
            </a:endParaRPr>
          </a:p>
          <a:p>
            <a:r>
              <a:rPr lang="zh-CN" altLang="en-US" dirty="0">
                <a:latin typeface="Times New Roman" panose="02020603050405020304" pitchFamily="18" charset="0"/>
                <a:ea typeface="楷体" panose="02010609060101010101" pitchFamily="49" charset="-122"/>
              </a:rPr>
              <a:t>时间复杂度常用渐近符号</a:t>
            </a:r>
            <a:r>
              <a:rPr lang="en-US" altLang="zh-CN" b="1" i="1" dirty="0"/>
              <a:t>O</a:t>
            </a:r>
            <a:r>
              <a:rPr lang="en-US" altLang="zh-CN" dirty="0"/>
              <a:t> </a:t>
            </a:r>
            <a:r>
              <a:rPr lang="zh-CN" altLang="en-US" dirty="0"/>
              <a:t>，</a:t>
            </a:r>
            <a:r>
              <a:rPr lang="el-GR" altLang="zh-CN" b="1" i="1" dirty="0"/>
              <a:t>Ω</a:t>
            </a:r>
            <a:r>
              <a:rPr lang="el-GR" altLang="zh-CN" dirty="0"/>
              <a:t> </a:t>
            </a:r>
            <a:r>
              <a:rPr lang="zh-CN" altLang="el-GR" dirty="0"/>
              <a:t>，</a:t>
            </a:r>
            <a:r>
              <a:rPr lang="el-GR" altLang="zh-CN" b="1" i="1" dirty="0"/>
              <a:t>θ</a:t>
            </a:r>
            <a:r>
              <a:rPr lang="zh-CN" altLang="en-US" dirty="0">
                <a:latin typeface="Times New Roman" panose="02020603050405020304" pitchFamily="18" charset="0"/>
                <a:ea typeface="楷体" panose="02010609060101010101" pitchFamily="49" charset="-122"/>
              </a:rPr>
              <a:t>表述，不包括这个函数的低阶项和首项系数。使用这种方式时，时间复杂度可被称为是渐近的，亦即考察输入值大小趋近无穷时的情况。</a:t>
            </a:r>
          </a:p>
        </p:txBody>
      </p:sp>
      <p:sp>
        <p:nvSpPr>
          <p:cNvPr id="3" name="标题 2">
            <a:extLst>
              <a:ext uri="{FF2B5EF4-FFF2-40B4-BE49-F238E27FC236}">
                <a16:creationId xmlns:a16="http://schemas.microsoft.com/office/drawing/2014/main" id="{0DCE3D7F-3B7A-4D39-AC8F-FB91A076E98C}"/>
              </a:ext>
            </a:extLst>
          </p:cNvPr>
          <p:cNvSpPr>
            <a:spLocks noGrp="1"/>
          </p:cNvSpPr>
          <p:nvPr>
            <p:ph type="title"/>
          </p:nvPr>
        </p:nvSpPr>
        <p:spPr>
          <a:xfrm>
            <a:off x="588263" y="3150414"/>
            <a:ext cx="3182027" cy="553998"/>
          </a:xfrm>
        </p:spPr>
        <p:txBody>
          <a:bodyPr/>
          <a:lstStyle/>
          <a:p>
            <a:pPr algn="ctr"/>
            <a:r>
              <a:rPr lang="zh-CN" altLang="en-US" dirty="0">
                <a:latin typeface="宋体" panose="02010600030101010101" pitchFamily="2" charset="-122"/>
                <a:ea typeface="宋体" panose="02010600030101010101" pitchFamily="2" charset="-122"/>
              </a:rPr>
              <a:t>时间复杂度</a:t>
            </a:r>
          </a:p>
        </p:txBody>
      </p:sp>
    </p:spTree>
    <p:extLst>
      <p:ext uri="{BB962C8B-B14F-4D97-AF65-F5344CB8AC3E}">
        <p14:creationId xmlns:p14="http://schemas.microsoft.com/office/powerpoint/2010/main" val="354466593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366CCC47-743A-4A2F-9C28-13833D227F31}"/>
              </a:ext>
            </a:extLst>
          </p:cNvPr>
          <p:cNvSpPr txBox="1"/>
          <p:nvPr/>
        </p:nvSpPr>
        <p:spPr>
          <a:xfrm>
            <a:off x="770709" y="666205"/>
            <a:ext cx="9927772" cy="5232202"/>
          </a:xfrm>
          <a:prstGeom prst="rect">
            <a:avLst/>
          </a:prstGeom>
          <a:noFill/>
        </p:spPr>
        <p:txBody>
          <a:bodyPr wrap="square" lIns="0" tIns="0" rIns="0" bIns="0" rtlCol="0">
            <a:spAutoFit/>
          </a:bodyPr>
          <a:lstStyle/>
          <a:p>
            <a:r>
              <a:rPr lang="zh-CN" altLang="en-US" sz="3200" dirty="0"/>
              <a:t>常用的渐进符号有 ：</a:t>
            </a:r>
            <a:r>
              <a:rPr lang="en-US" altLang="zh-CN" sz="3200" b="1" i="1" dirty="0"/>
              <a:t>O</a:t>
            </a:r>
            <a:r>
              <a:rPr lang="zh-CN" altLang="en-US" sz="3200" dirty="0"/>
              <a:t> ，</a:t>
            </a:r>
            <a:r>
              <a:rPr lang="en-US" altLang="zh-CN" sz="3200" b="1" i="1" dirty="0"/>
              <a:t>Ω</a:t>
            </a:r>
            <a:r>
              <a:rPr lang="zh-CN" altLang="en-US" sz="3200" dirty="0"/>
              <a:t> ，</a:t>
            </a:r>
            <a:r>
              <a:rPr lang="en-US" altLang="zh-CN" sz="3200" b="1" i="1" dirty="0"/>
              <a:t>θ</a:t>
            </a:r>
            <a:br>
              <a:rPr lang="zh-CN" altLang="en-US" sz="3200" dirty="0"/>
            </a:br>
            <a:r>
              <a:rPr lang="zh-CN" altLang="en-US" sz="3200" dirty="0"/>
              <a:t>含义：</a:t>
            </a:r>
            <a:endParaRPr lang="en-US" altLang="zh-CN" sz="3200" dirty="0"/>
          </a:p>
          <a:p>
            <a:r>
              <a:rPr lang="en-US" altLang="zh-CN" sz="3200" dirty="0"/>
              <a:t>O( f(n) ) : </a:t>
            </a:r>
            <a:r>
              <a:rPr lang="zh-CN" altLang="en-US" sz="3200" dirty="0"/>
              <a:t>给出了算法运行时间的上界 ， 也就是最坏情况下的时间复杂度</a:t>
            </a:r>
            <a:br>
              <a:rPr lang="zh-CN" altLang="en-US" sz="3200" dirty="0"/>
            </a:br>
            <a:r>
              <a:rPr lang="en-US" altLang="zh-CN" sz="3200" dirty="0"/>
              <a:t>Ω( f(n) ) : </a:t>
            </a:r>
            <a:r>
              <a:rPr lang="zh-CN" altLang="en-US" sz="3200" dirty="0"/>
              <a:t>给出了算法运行时间的下界 ， 也就是最好情况下的时间复杂度</a:t>
            </a:r>
            <a:br>
              <a:rPr lang="zh-CN" altLang="en-US" sz="3200" dirty="0"/>
            </a:br>
            <a:r>
              <a:rPr lang="en-US" altLang="zh-CN" sz="3200" dirty="0"/>
              <a:t>θ ( f(n) ) : </a:t>
            </a:r>
            <a:r>
              <a:rPr lang="zh-CN" altLang="en-US" sz="3200" dirty="0"/>
              <a:t>给出了算法运行时间的上界和下界 ， 这里 </a:t>
            </a:r>
            <a:r>
              <a:rPr lang="en-US" altLang="zh-CN" sz="3200" dirty="0"/>
              <a:t>θ ( f(n) ) </a:t>
            </a:r>
            <a:r>
              <a:rPr lang="zh-CN" altLang="en-US" sz="3200" dirty="0"/>
              <a:t>是渐进的确界</a:t>
            </a:r>
            <a:endParaRPr lang="en-US" altLang="zh-CN" sz="3200" dirty="0"/>
          </a:p>
          <a:p>
            <a:endParaRPr lang="en-US" altLang="zh-CN" sz="3200" dirty="0"/>
          </a:p>
          <a:p>
            <a:r>
              <a:rPr lang="zh-CN" altLang="en-US" sz="3200" dirty="0"/>
              <a:t>我们一般选择</a:t>
            </a:r>
            <a:r>
              <a:rPr lang="en-US" altLang="zh-CN" sz="3200" dirty="0"/>
              <a:t>O( f(n) ) </a:t>
            </a:r>
            <a:r>
              <a:rPr lang="zh-CN" altLang="en-US" sz="3200" dirty="0"/>
              <a:t>来对算法进行时间复杂度的分析。</a:t>
            </a:r>
          </a:p>
          <a:p>
            <a:endParaRPr lang="zh-CN" altLang="en-US" sz="20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12353903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BF7CACA-7DD8-4C01-AB8A-E18282BD6654}"/>
              </a:ext>
            </a:extLst>
          </p:cNvPr>
          <p:cNvSpPr txBox="1"/>
          <p:nvPr/>
        </p:nvSpPr>
        <p:spPr>
          <a:xfrm>
            <a:off x="653142" y="901337"/>
            <a:ext cx="7001692" cy="553998"/>
          </a:xfrm>
          <a:prstGeom prst="rect">
            <a:avLst/>
          </a:prstGeom>
          <a:noFill/>
        </p:spPr>
        <p:txBody>
          <a:bodyPr wrap="square" lIns="0" tIns="0" rIns="0" bIns="0" rtlCol="0">
            <a:spAutoFit/>
          </a:bodyPr>
          <a:lstStyle/>
          <a:p>
            <a:pPr algn="l"/>
            <a:r>
              <a:rPr lang="zh-CN" altLang="en-US" sz="3600" dirty="0">
                <a:gradFill>
                  <a:gsLst>
                    <a:gs pos="2917">
                      <a:schemeClr val="tx1"/>
                    </a:gs>
                    <a:gs pos="30000">
                      <a:schemeClr val="tx1"/>
                    </a:gs>
                  </a:gsLst>
                  <a:lin ang="5400000" scaled="0"/>
                </a:gradFill>
              </a:rPr>
              <a:t>怎么计算时间复杂度呢？</a:t>
            </a:r>
          </a:p>
        </p:txBody>
      </p:sp>
      <p:sp>
        <p:nvSpPr>
          <p:cNvPr id="3" name="文本框 2">
            <a:extLst>
              <a:ext uri="{FF2B5EF4-FFF2-40B4-BE49-F238E27FC236}">
                <a16:creationId xmlns:a16="http://schemas.microsoft.com/office/drawing/2014/main" id="{57214DEB-897B-4FD6-8C46-473F7504690F}"/>
              </a:ext>
            </a:extLst>
          </p:cNvPr>
          <p:cNvSpPr txBox="1"/>
          <p:nvPr/>
        </p:nvSpPr>
        <p:spPr>
          <a:xfrm>
            <a:off x="653142" y="2125580"/>
            <a:ext cx="4441371" cy="492443"/>
          </a:xfrm>
          <a:prstGeom prst="rect">
            <a:avLst/>
          </a:prstGeom>
          <a:noFill/>
        </p:spPr>
        <p:txBody>
          <a:bodyPr wrap="square" lIns="0" tIns="0" rIns="0" bIns="0" rtlCol="0">
            <a:spAutoFit/>
          </a:bodyPr>
          <a:lstStyle/>
          <a:p>
            <a:pPr algn="l"/>
            <a:r>
              <a:rPr lang="zh-CN" altLang="en-US" sz="3200" dirty="0">
                <a:gradFill>
                  <a:gsLst>
                    <a:gs pos="2917">
                      <a:schemeClr val="tx1"/>
                    </a:gs>
                    <a:gs pos="30000">
                      <a:schemeClr val="tx1"/>
                    </a:gs>
                  </a:gsLst>
                  <a:lin ang="5400000" scaled="0"/>
                </a:gradFill>
              </a:rPr>
              <a:t>直接计算</a:t>
            </a:r>
          </a:p>
        </p:txBody>
      </p:sp>
    </p:spTree>
    <p:extLst>
      <p:ext uri="{BB962C8B-B14F-4D97-AF65-F5344CB8AC3E}">
        <p14:creationId xmlns:p14="http://schemas.microsoft.com/office/powerpoint/2010/main" val="23289531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52BD4CF2-82A2-4FB5-A7BA-F18A9A1E0F93}"/>
              </a:ext>
            </a:extLst>
          </p:cNvPr>
          <p:cNvSpPr txBox="1"/>
          <p:nvPr/>
        </p:nvSpPr>
        <p:spPr>
          <a:xfrm>
            <a:off x="698862" y="359229"/>
            <a:ext cx="4650377" cy="430887"/>
          </a:xfrm>
          <a:prstGeom prst="rect">
            <a:avLst/>
          </a:prstGeom>
          <a:noFill/>
        </p:spPr>
        <p:txBody>
          <a:bodyPr wrap="square" lIns="0" tIns="0" rIns="0" bIns="0" rtlCol="0">
            <a:spAutoFit/>
          </a:bodyPr>
          <a:lstStyle/>
          <a:p>
            <a:r>
              <a:rPr lang="zh-CN" altLang="en-US" sz="2800" dirty="0">
                <a:gradFill>
                  <a:gsLst>
                    <a:gs pos="2917">
                      <a:schemeClr val="tx1"/>
                    </a:gs>
                    <a:gs pos="30000">
                      <a:schemeClr val="tx1"/>
                    </a:gs>
                  </a:gsLst>
                  <a:lin ang="5400000" scaled="0"/>
                </a:gradFill>
              </a:rPr>
              <a:t>我们先看一个简单的例子：</a:t>
            </a:r>
          </a:p>
        </p:txBody>
      </p:sp>
      <p:sp>
        <p:nvSpPr>
          <p:cNvPr id="7" name="文本框 6">
            <a:extLst>
              <a:ext uri="{FF2B5EF4-FFF2-40B4-BE49-F238E27FC236}">
                <a16:creationId xmlns:a16="http://schemas.microsoft.com/office/drawing/2014/main" id="{7ACE1255-181C-4698-8EE5-39FD4A5A5BF4}"/>
              </a:ext>
            </a:extLst>
          </p:cNvPr>
          <p:cNvSpPr txBox="1"/>
          <p:nvPr/>
        </p:nvSpPr>
        <p:spPr>
          <a:xfrm>
            <a:off x="698861" y="936010"/>
            <a:ext cx="8934995" cy="3785652"/>
          </a:xfrm>
          <a:prstGeom prst="rect">
            <a:avLst/>
          </a:prstGeom>
          <a:solidFill>
            <a:schemeClr val="tx1"/>
          </a:solidFill>
        </p:spPr>
        <p:txBody>
          <a:bodyPr wrap="square">
            <a:spAutoFit/>
          </a:bodyPr>
          <a:lstStyle/>
          <a:p>
            <a:r>
              <a:rPr lang="en-US" altLang="zh-CN" sz="2400" dirty="0">
                <a:solidFill>
                  <a:srgbClr val="569DD7"/>
                </a:solidFill>
                <a:latin typeface="  Consolas"/>
              </a:rPr>
              <a:t>int </a:t>
            </a:r>
            <a:r>
              <a:rPr lang="en-US" altLang="zh-CN" sz="2400" dirty="0">
                <a:solidFill>
                  <a:srgbClr val="DDDDAB"/>
                </a:solidFill>
                <a:latin typeface="  Consolas"/>
              </a:rPr>
              <a:t>main</a:t>
            </a:r>
            <a:r>
              <a:rPr lang="en-US" altLang="zh-CN" sz="2400" dirty="0">
                <a:solidFill>
                  <a:srgbClr val="D5D5D5"/>
                </a:solidFill>
                <a:latin typeface="  Consolas"/>
              </a:rPr>
              <a:t>()</a:t>
            </a:r>
          </a:p>
          <a:p>
            <a:r>
              <a:rPr lang="en-US" altLang="zh-CN" sz="2400" dirty="0">
                <a:solidFill>
                  <a:srgbClr val="000000"/>
                </a:solidFill>
                <a:latin typeface="  Consolas"/>
              </a:rPr>
              <a:t>3: </a:t>
            </a:r>
            <a:r>
              <a:rPr lang="en-US" altLang="zh-CN" sz="2400" dirty="0">
                <a:solidFill>
                  <a:srgbClr val="D5D5D5"/>
                </a:solidFill>
                <a:latin typeface="  Consolas"/>
              </a:rPr>
              <a:t>{</a:t>
            </a:r>
          </a:p>
          <a:p>
            <a:r>
              <a:rPr lang="en-US" altLang="zh-CN" sz="2400" dirty="0">
                <a:solidFill>
                  <a:srgbClr val="000000"/>
                </a:solidFill>
                <a:latin typeface="  Consolas"/>
              </a:rPr>
              <a:t>4: </a:t>
            </a:r>
            <a:r>
              <a:rPr lang="en-US" altLang="zh-CN" sz="2400" dirty="0">
                <a:solidFill>
                  <a:srgbClr val="569DD7"/>
                </a:solidFill>
                <a:latin typeface="  Consolas"/>
              </a:rPr>
              <a:t>int </a:t>
            </a:r>
            <a:r>
              <a:rPr lang="en-US" altLang="zh-CN" sz="2400" dirty="0" err="1">
                <a:solidFill>
                  <a:srgbClr val="DDDDAB"/>
                </a:solidFill>
                <a:latin typeface="  Consolas"/>
              </a:rPr>
              <a:t>i</a:t>
            </a:r>
            <a:r>
              <a:rPr lang="en-US" altLang="zh-CN" sz="2400" dirty="0">
                <a:solidFill>
                  <a:srgbClr val="D5D5D5"/>
                </a:solidFill>
                <a:latin typeface="  Consolas"/>
              </a:rPr>
              <a:t>, </a:t>
            </a:r>
            <a:r>
              <a:rPr lang="en-US" altLang="zh-CN" sz="2400" dirty="0">
                <a:solidFill>
                  <a:srgbClr val="DDDDAB"/>
                </a:solidFill>
                <a:latin typeface="  Consolas"/>
              </a:rPr>
              <a:t>sum </a:t>
            </a:r>
            <a:r>
              <a:rPr lang="en-US" altLang="zh-CN" sz="2400" dirty="0">
                <a:solidFill>
                  <a:srgbClr val="D5D5D5"/>
                </a:solidFill>
                <a:latin typeface="  Consolas"/>
              </a:rPr>
              <a:t>= </a:t>
            </a:r>
            <a:r>
              <a:rPr lang="en-US" altLang="zh-CN" sz="2400" dirty="0">
                <a:solidFill>
                  <a:srgbClr val="B6CFA9"/>
                </a:solidFill>
                <a:latin typeface="  Consolas"/>
              </a:rPr>
              <a:t>0</a:t>
            </a:r>
            <a:r>
              <a:rPr lang="en-US" altLang="zh-CN" sz="2400" dirty="0">
                <a:solidFill>
                  <a:srgbClr val="D5D5D5"/>
                </a:solidFill>
                <a:latin typeface="  Consolas"/>
              </a:rPr>
              <a:t>, </a:t>
            </a:r>
            <a:r>
              <a:rPr lang="en-US" altLang="zh-CN" sz="2400" dirty="0">
                <a:solidFill>
                  <a:srgbClr val="DDDDAB"/>
                </a:solidFill>
                <a:latin typeface="  Consolas"/>
              </a:rPr>
              <a:t>n </a:t>
            </a:r>
            <a:r>
              <a:rPr lang="en-US" altLang="zh-CN" sz="2400" dirty="0">
                <a:solidFill>
                  <a:srgbClr val="D5D5D5"/>
                </a:solidFill>
                <a:latin typeface="  Consolas"/>
              </a:rPr>
              <a:t>= </a:t>
            </a:r>
            <a:r>
              <a:rPr lang="en-US" altLang="zh-CN" sz="2400" dirty="0">
                <a:solidFill>
                  <a:srgbClr val="B6CFA9"/>
                </a:solidFill>
                <a:latin typeface="  Consolas"/>
              </a:rPr>
              <a:t>100</a:t>
            </a:r>
            <a:r>
              <a:rPr lang="en-US" altLang="zh-CN" sz="2400" dirty="0">
                <a:solidFill>
                  <a:srgbClr val="D5D5D5"/>
                </a:solidFill>
                <a:latin typeface="  Consolas"/>
              </a:rPr>
              <a:t>; </a:t>
            </a:r>
            <a:r>
              <a:rPr lang="en-US" altLang="zh-CN" sz="2400" dirty="0">
                <a:solidFill>
                  <a:srgbClr val="6A9A55"/>
                </a:solidFill>
                <a:latin typeface="  Consolas"/>
              </a:rPr>
              <a:t>/* </a:t>
            </a:r>
            <a:r>
              <a:rPr lang="zh-CN" altLang="en-US" sz="2400" dirty="0">
                <a:solidFill>
                  <a:srgbClr val="6A9A55"/>
                </a:solidFill>
                <a:latin typeface="  Consolas"/>
              </a:rPr>
              <a:t>执行</a:t>
            </a:r>
            <a:r>
              <a:rPr lang="en-US" altLang="zh-CN" sz="2400" dirty="0">
                <a:solidFill>
                  <a:srgbClr val="6A9A55"/>
                </a:solidFill>
                <a:latin typeface="  Consolas"/>
              </a:rPr>
              <a:t>1</a:t>
            </a:r>
            <a:r>
              <a:rPr lang="zh-CN" altLang="en-US" sz="2400" dirty="0">
                <a:solidFill>
                  <a:srgbClr val="6A9A55"/>
                </a:solidFill>
                <a:latin typeface="  Consolas"/>
              </a:rPr>
              <a:t>次 *</a:t>
            </a:r>
            <a:r>
              <a:rPr lang="en-US" altLang="zh-CN" sz="2400" dirty="0">
                <a:solidFill>
                  <a:srgbClr val="6A9A55"/>
                </a:solidFill>
                <a:latin typeface="  Consolas"/>
              </a:rPr>
              <a:t>/</a:t>
            </a:r>
          </a:p>
          <a:p>
            <a:r>
              <a:rPr lang="en-US" altLang="zh-CN" sz="2400" dirty="0">
                <a:solidFill>
                  <a:srgbClr val="000000"/>
                </a:solidFill>
                <a:latin typeface="  Consolas"/>
              </a:rPr>
              <a:t>5: </a:t>
            </a:r>
            <a:r>
              <a:rPr lang="en-US" altLang="zh-CN" sz="2400" dirty="0">
                <a:solidFill>
                  <a:srgbClr val="569DD7"/>
                </a:solidFill>
                <a:latin typeface="  Consolas"/>
              </a:rPr>
              <a:t>for</a:t>
            </a:r>
            <a:r>
              <a:rPr lang="en-US" altLang="zh-CN" sz="2400" dirty="0">
                <a:solidFill>
                  <a:srgbClr val="D5D5D5"/>
                </a:solidFill>
                <a:latin typeface="  Consolas"/>
              </a:rPr>
              <a:t>( </a:t>
            </a:r>
            <a:r>
              <a:rPr lang="en-US" altLang="zh-CN" sz="2400" dirty="0" err="1">
                <a:solidFill>
                  <a:srgbClr val="DDDDAB"/>
                </a:solidFill>
                <a:latin typeface="  Consolas"/>
              </a:rPr>
              <a:t>i</a:t>
            </a:r>
            <a:r>
              <a:rPr lang="en-US" altLang="zh-CN" sz="2400" dirty="0">
                <a:solidFill>
                  <a:srgbClr val="DDDDAB"/>
                </a:solidFill>
                <a:latin typeface="  Consolas"/>
              </a:rPr>
              <a:t> </a:t>
            </a:r>
            <a:r>
              <a:rPr lang="en-US" altLang="zh-CN" sz="2400" dirty="0">
                <a:solidFill>
                  <a:srgbClr val="D5D5D5"/>
                </a:solidFill>
                <a:latin typeface="  Consolas"/>
              </a:rPr>
              <a:t>= </a:t>
            </a:r>
            <a:r>
              <a:rPr lang="en-US" altLang="zh-CN" sz="2400" dirty="0">
                <a:solidFill>
                  <a:srgbClr val="B6CFA9"/>
                </a:solidFill>
                <a:latin typeface="  Consolas"/>
              </a:rPr>
              <a:t>1</a:t>
            </a:r>
            <a:r>
              <a:rPr lang="en-US" altLang="zh-CN" sz="2400" dirty="0">
                <a:solidFill>
                  <a:srgbClr val="D5D5D5"/>
                </a:solidFill>
                <a:latin typeface="  Consolas"/>
              </a:rPr>
              <a:t>; </a:t>
            </a:r>
            <a:r>
              <a:rPr lang="en-US" altLang="zh-CN" sz="2400" dirty="0" err="1">
                <a:solidFill>
                  <a:srgbClr val="DDDDAB"/>
                </a:solidFill>
                <a:latin typeface="  Consolas"/>
              </a:rPr>
              <a:t>i</a:t>
            </a:r>
            <a:r>
              <a:rPr lang="en-US" altLang="zh-CN" sz="2400" dirty="0">
                <a:solidFill>
                  <a:srgbClr val="DDDDAB"/>
                </a:solidFill>
                <a:latin typeface="  Consolas"/>
              </a:rPr>
              <a:t> </a:t>
            </a:r>
            <a:r>
              <a:rPr lang="en-US" altLang="zh-CN" sz="2400" dirty="0">
                <a:solidFill>
                  <a:srgbClr val="D5D5D5"/>
                </a:solidFill>
                <a:latin typeface="  Consolas"/>
              </a:rPr>
              <a:t>&lt;= </a:t>
            </a:r>
            <a:r>
              <a:rPr lang="en-US" altLang="zh-CN" sz="2400" dirty="0">
                <a:solidFill>
                  <a:srgbClr val="DDDDAB"/>
                </a:solidFill>
                <a:latin typeface="  Consolas"/>
              </a:rPr>
              <a:t>n</a:t>
            </a:r>
            <a:r>
              <a:rPr lang="en-US" altLang="zh-CN" sz="2400" dirty="0">
                <a:solidFill>
                  <a:srgbClr val="D5D5D5"/>
                </a:solidFill>
                <a:latin typeface="  Consolas"/>
              </a:rPr>
              <a:t>; </a:t>
            </a:r>
            <a:r>
              <a:rPr lang="en-US" altLang="zh-CN" sz="2400" dirty="0" err="1">
                <a:solidFill>
                  <a:srgbClr val="DDDDAB"/>
                </a:solidFill>
                <a:latin typeface="  Consolas"/>
              </a:rPr>
              <a:t>i</a:t>
            </a:r>
            <a:r>
              <a:rPr lang="en-US" altLang="zh-CN" sz="2400" dirty="0">
                <a:solidFill>
                  <a:srgbClr val="D5D5D5"/>
                </a:solidFill>
                <a:latin typeface="  Consolas"/>
              </a:rPr>
              <a:t>++) </a:t>
            </a:r>
            <a:r>
              <a:rPr lang="en-US" altLang="zh-CN" sz="2400" dirty="0">
                <a:solidFill>
                  <a:srgbClr val="6A9A55"/>
                </a:solidFill>
                <a:latin typeface="  Consolas"/>
              </a:rPr>
              <a:t>/* </a:t>
            </a:r>
            <a:r>
              <a:rPr lang="zh-CN" altLang="en-US" sz="2400" dirty="0">
                <a:solidFill>
                  <a:srgbClr val="6A9A55"/>
                </a:solidFill>
                <a:latin typeface="  Consolas"/>
              </a:rPr>
              <a:t>执行 </a:t>
            </a:r>
            <a:r>
              <a:rPr lang="en-US" altLang="zh-CN" sz="2400" dirty="0">
                <a:solidFill>
                  <a:srgbClr val="6A9A55"/>
                </a:solidFill>
                <a:latin typeface="  Consolas"/>
              </a:rPr>
              <a:t>n+1 </a:t>
            </a:r>
            <a:r>
              <a:rPr lang="zh-CN" altLang="en-US" sz="2400" dirty="0">
                <a:solidFill>
                  <a:srgbClr val="6A9A55"/>
                </a:solidFill>
                <a:latin typeface="  Consolas"/>
              </a:rPr>
              <a:t>次 *</a:t>
            </a:r>
            <a:r>
              <a:rPr lang="en-US" altLang="zh-CN" sz="2400" dirty="0">
                <a:solidFill>
                  <a:srgbClr val="6A9A55"/>
                </a:solidFill>
                <a:latin typeface="  Consolas"/>
              </a:rPr>
              <a:t>/</a:t>
            </a:r>
          </a:p>
          <a:p>
            <a:r>
              <a:rPr lang="en-US" altLang="zh-CN" sz="2400" dirty="0">
                <a:solidFill>
                  <a:srgbClr val="000000"/>
                </a:solidFill>
                <a:latin typeface="  Consolas"/>
              </a:rPr>
              <a:t>6: </a:t>
            </a:r>
            <a:r>
              <a:rPr lang="en-US" altLang="zh-CN" sz="2400" dirty="0">
                <a:solidFill>
                  <a:srgbClr val="D5D5D5"/>
                </a:solidFill>
                <a:latin typeface="  Consolas"/>
              </a:rPr>
              <a:t>{</a:t>
            </a:r>
          </a:p>
          <a:p>
            <a:r>
              <a:rPr lang="en-US" altLang="zh-CN" sz="2400" dirty="0">
                <a:solidFill>
                  <a:srgbClr val="000000"/>
                </a:solidFill>
                <a:latin typeface="  Consolas"/>
              </a:rPr>
              <a:t>7: </a:t>
            </a:r>
            <a:r>
              <a:rPr lang="en-US" altLang="zh-CN" sz="2400" dirty="0">
                <a:solidFill>
                  <a:srgbClr val="DDDDAB"/>
                </a:solidFill>
                <a:latin typeface="  Consolas"/>
              </a:rPr>
              <a:t>sum </a:t>
            </a:r>
            <a:r>
              <a:rPr lang="en-US" altLang="zh-CN" sz="2400" dirty="0">
                <a:solidFill>
                  <a:srgbClr val="D5D5D5"/>
                </a:solidFill>
                <a:latin typeface="  Consolas"/>
              </a:rPr>
              <a:t>= </a:t>
            </a:r>
            <a:r>
              <a:rPr lang="en-US" altLang="zh-CN" sz="2400" dirty="0">
                <a:solidFill>
                  <a:srgbClr val="DDDDAB"/>
                </a:solidFill>
                <a:latin typeface="  Consolas"/>
              </a:rPr>
              <a:t>sum </a:t>
            </a:r>
            <a:r>
              <a:rPr lang="en-US" altLang="zh-CN" sz="2400" dirty="0">
                <a:solidFill>
                  <a:srgbClr val="D5D5D5"/>
                </a:solidFill>
                <a:latin typeface="  Consolas"/>
              </a:rPr>
              <a:t>+ </a:t>
            </a:r>
            <a:r>
              <a:rPr lang="en-US" altLang="zh-CN" sz="2400" dirty="0" err="1">
                <a:solidFill>
                  <a:srgbClr val="DDDDAB"/>
                </a:solidFill>
                <a:latin typeface="  Consolas"/>
              </a:rPr>
              <a:t>i</a:t>
            </a:r>
            <a:r>
              <a:rPr lang="en-US" altLang="zh-CN" sz="2400" dirty="0">
                <a:solidFill>
                  <a:srgbClr val="D5D5D5"/>
                </a:solidFill>
                <a:latin typeface="  Consolas"/>
              </a:rPr>
              <a:t>; </a:t>
            </a:r>
            <a:r>
              <a:rPr lang="en-US" altLang="zh-CN" sz="2400" dirty="0">
                <a:solidFill>
                  <a:srgbClr val="6A9A55"/>
                </a:solidFill>
                <a:latin typeface="  Consolas"/>
              </a:rPr>
              <a:t>/* </a:t>
            </a:r>
            <a:r>
              <a:rPr lang="zh-CN" altLang="en-US" sz="2400" dirty="0">
                <a:solidFill>
                  <a:srgbClr val="6A9A55"/>
                </a:solidFill>
                <a:latin typeface="  Consolas"/>
              </a:rPr>
              <a:t>执行</a:t>
            </a:r>
            <a:r>
              <a:rPr lang="en-US" altLang="zh-CN" sz="2400" dirty="0">
                <a:solidFill>
                  <a:srgbClr val="6A9A55"/>
                </a:solidFill>
                <a:latin typeface="  Consolas"/>
              </a:rPr>
              <a:t>n</a:t>
            </a:r>
            <a:r>
              <a:rPr lang="zh-CN" altLang="en-US" sz="2400" dirty="0">
                <a:solidFill>
                  <a:srgbClr val="6A9A55"/>
                </a:solidFill>
                <a:latin typeface="  Consolas"/>
              </a:rPr>
              <a:t>次 *</a:t>
            </a:r>
            <a:r>
              <a:rPr lang="en-US" altLang="zh-CN" sz="2400" dirty="0">
                <a:solidFill>
                  <a:srgbClr val="6A9A55"/>
                </a:solidFill>
                <a:latin typeface="  Consolas"/>
              </a:rPr>
              <a:t>/</a:t>
            </a:r>
          </a:p>
          <a:p>
            <a:r>
              <a:rPr lang="pt-BR" altLang="zh-CN" sz="2400" dirty="0">
                <a:solidFill>
                  <a:srgbClr val="000000"/>
                </a:solidFill>
                <a:latin typeface="  Consolas"/>
              </a:rPr>
              <a:t>8: </a:t>
            </a:r>
            <a:r>
              <a:rPr lang="pt-BR" altLang="zh-CN" sz="2400" dirty="0">
                <a:solidFill>
                  <a:srgbClr val="6A9A55"/>
                </a:solidFill>
                <a:latin typeface="  Consolas"/>
              </a:rPr>
              <a:t>//printf("%d \n", sum);</a:t>
            </a:r>
          </a:p>
          <a:p>
            <a:r>
              <a:rPr lang="en-US" altLang="zh-CN" sz="2400" dirty="0">
                <a:solidFill>
                  <a:srgbClr val="000000"/>
                </a:solidFill>
                <a:latin typeface="  Consolas"/>
              </a:rPr>
              <a:t>9: </a:t>
            </a:r>
            <a:r>
              <a:rPr lang="en-US" altLang="zh-CN" sz="2400" dirty="0">
                <a:solidFill>
                  <a:srgbClr val="D5D5D5"/>
                </a:solidFill>
                <a:latin typeface="  Consolas"/>
              </a:rPr>
              <a:t>}</a:t>
            </a:r>
          </a:p>
          <a:p>
            <a:r>
              <a:rPr lang="en-US" altLang="zh-CN" sz="2400" dirty="0">
                <a:solidFill>
                  <a:srgbClr val="000000"/>
                </a:solidFill>
                <a:latin typeface="  Consolas"/>
              </a:rPr>
              <a:t>10: </a:t>
            </a:r>
            <a:r>
              <a:rPr lang="en-US" altLang="zh-CN" sz="2400" dirty="0" err="1">
                <a:solidFill>
                  <a:srgbClr val="DDDDAB"/>
                </a:solidFill>
                <a:latin typeface="  Consolas"/>
              </a:rPr>
              <a:t>printf</a:t>
            </a:r>
            <a:r>
              <a:rPr lang="en-US" altLang="zh-CN" sz="2400" dirty="0">
                <a:solidFill>
                  <a:srgbClr val="D5D5D5"/>
                </a:solidFill>
                <a:latin typeface="  Consolas"/>
              </a:rPr>
              <a:t>(</a:t>
            </a:r>
            <a:r>
              <a:rPr lang="en-US" altLang="zh-CN" sz="2400" dirty="0">
                <a:solidFill>
                  <a:srgbClr val="D79E86"/>
                </a:solidFill>
                <a:latin typeface="  Consolas"/>
              </a:rPr>
              <a:t>"%d"</a:t>
            </a:r>
            <a:r>
              <a:rPr lang="en-US" altLang="zh-CN" sz="2400" dirty="0">
                <a:solidFill>
                  <a:srgbClr val="D5D5D5"/>
                </a:solidFill>
                <a:latin typeface="  Consolas"/>
              </a:rPr>
              <a:t>, </a:t>
            </a:r>
            <a:r>
              <a:rPr lang="en-US" altLang="zh-CN" sz="2400" dirty="0">
                <a:solidFill>
                  <a:srgbClr val="DDDDAB"/>
                </a:solidFill>
                <a:latin typeface="  Consolas"/>
              </a:rPr>
              <a:t>sum</a:t>
            </a:r>
            <a:r>
              <a:rPr lang="en-US" altLang="zh-CN" sz="2400" dirty="0">
                <a:solidFill>
                  <a:srgbClr val="D5D5D5"/>
                </a:solidFill>
                <a:latin typeface="  Consolas"/>
              </a:rPr>
              <a:t>); </a:t>
            </a:r>
            <a:r>
              <a:rPr lang="en-US" altLang="zh-CN" sz="2400" dirty="0">
                <a:solidFill>
                  <a:srgbClr val="6A9A55"/>
                </a:solidFill>
                <a:latin typeface="  Consolas"/>
              </a:rPr>
              <a:t>/* </a:t>
            </a:r>
            <a:r>
              <a:rPr lang="zh-CN" altLang="en-US" sz="2400" dirty="0">
                <a:solidFill>
                  <a:srgbClr val="6A9A55"/>
                </a:solidFill>
                <a:latin typeface="  Consolas"/>
              </a:rPr>
              <a:t>执行</a:t>
            </a:r>
            <a:r>
              <a:rPr lang="en-US" altLang="zh-CN" sz="2400" dirty="0">
                <a:solidFill>
                  <a:srgbClr val="6A9A55"/>
                </a:solidFill>
                <a:latin typeface="  Consolas"/>
              </a:rPr>
              <a:t>1</a:t>
            </a:r>
            <a:r>
              <a:rPr lang="zh-CN" altLang="en-US" sz="2400" dirty="0">
                <a:solidFill>
                  <a:srgbClr val="6A9A55"/>
                </a:solidFill>
                <a:latin typeface="  Consolas"/>
              </a:rPr>
              <a:t>次 *</a:t>
            </a:r>
            <a:r>
              <a:rPr lang="en-US" altLang="zh-CN" sz="2400" dirty="0">
                <a:solidFill>
                  <a:srgbClr val="6A9A55"/>
                </a:solidFill>
                <a:latin typeface="  Consolas"/>
              </a:rPr>
              <a:t>/</a:t>
            </a:r>
          </a:p>
          <a:p>
            <a:r>
              <a:rPr lang="en-US" altLang="zh-CN" sz="2400" dirty="0">
                <a:solidFill>
                  <a:srgbClr val="000000"/>
                </a:solidFill>
                <a:latin typeface="  Consolas"/>
              </a:rPr>
              <a:t>11: </a:t>
            </a:r>
            <a:r>
              <a:rPr lang="en-US" altLang="zh-CN" sz="2400" dirty="0">
                <a:solidFill>
                  <a:srgbClr val="D5D5D5"/>
                </a:solidFill>
                <a:latin typeface="  Consolas"/>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endParaRPr>
          </a:p>
        </p:txBody>
      </p:sp>
      <p:sp>
        <p:nvSpPr>
          <p:cNvPr id="9" name="矩形 8">
            <a:extLst>
              <a:ext uri="{FF2B5EF4-FFF2-40B4-BE49-F238E27FC236}">
                <a16:creationId xmlns:a16="http://schemas.microsoft.com/office/drawing/2014/main" id="{BA4C7956-FF3D-476E-9082-8E2BC6980EB5}"/>
              </a:ext>
            </a:extLst>
          </p:cNvPr>
          <p:cNvSpPr/>
          <p:nvPr/>
        </p:nvSpPr>
        <p:spPr>
          <a:xfrm>
            <a:off x="644434" y="5056053"/>
            <a:ext cx="10694125" cy="1200329"/>
          </a:xfrm>
          <a:prstGeom prst="rect">
            <a:avLst/>
          </a:prstGeom>
        </p:spPr>
        <p:txBody>
          <a:bodyPr wrap="square">
            <a:spAutoFit/>
          </a:bodyPr>
          <a:lstStyle/>
          <a:p>
            <a:r>
              <a:rPr lang="zh-CN" altLang="en-US" sz="2400" dirty="0">
                <a:solidFill>
                  <a:srgbClr val="000000"/>
                </a:solidFill>
                <a:latin typeface="宋体" panose="02010600030101010101" pitchFamily="2" charset="-122"/>
                <a:ea typeface="宋体" panose="02010600030101010101" pitchFamily="2" charset="-122"/>
              </a:rPr>
              <a:t>从代码附加的注释可以看到所有代码都执行了多少次。那么这写代码语句执行次数的总和就可以理解为是该算法计算出结果所需要的时间。该算法所用的时间（算法语句执行的总次数）为：</a:t>
            </a:r>
            <a:r>
              <a:rPr lang="zh-CN" altLang="en-US" sz="2400" dirty="0">
                <a:solidFill>
                  <a:srgbClr val="333333"/>
                </a:solidFill>
                <a:latin typeface="-apple-system"/>
              </a:rPr>
              <a:t> </a:t>
            </a:r>
            <a:r>
              <a:rPr lang="en-US" altLang="zh-CN" sz="2400" i="1" dirty="0">
                <a:solidFill>
                  <a:srgbClr val="000000"/>
                </a:solidFill>
                <a:latin typeface="Helvetica" panose="020B0604020202020204" pitchFamily="34" charset="0"/>
              </a:rPr>
              <a:t>1 + ( n + 1 ) + n + 1 = 2n + 3</a:t>
            </a:r>
            <a:endParaRPr lang="zh-CN" altLang="en-US" sz="2400" dirty="0"/>
          </a:p>
        </p:txBody>
      </p:sp>
    </p:spTree>
    <p:extLst>
      <p:ext uri="{BB962C8B-B14F-4D97-AF65-F5344CB8AC3E}">
        <p14:creationId xmlns:p14="http://schemas.microsoft.com/office/powerpoint/2010/main" val="11898996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7" name="文本框 6">
                <a:extLst>
                  <a:ext uri="{FF2B5EF4-FFF2-40B4-BE49-F238E27FC236}">
                    <a16:creationId xmlns:a16="http://schemas.microsoft.com/office/drawing/2014/main" id="{8011057F-6A10-44CC-A146-7BA4D79F5770}"/>
                  </a:ext>
                </a:extLst>
              </p:cNvPr>
              <p:cNvSpPr txBox="1"/>
              <p:nvPr/>
            </p:nvSpPr>
            <p:spPr>
              <a:xfrm>
                <a:off x="0" y="259572"/>
                <a:ext cx="11895667" cy="6118406"/>
              </a:xfrm>
              <a:prstGeom prst="rect">
                <a:avLst/>
              </a:prstGeom>
              <a:noFill/>
            </p:spPr>
            <p:txBody>
              <a:bodyPr wrap="square">
                <a:spAutoFit/>
              </a:bodyPr>
              <a:lstStyle/>
              <a:p>
                <a:pPr marL="0" marR="0" lvl="0" indent="0" defTabSz="914367"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数学推导：</a:t>
                </a:r>
                <a:endParaRPr kumimoji="0" lang="en-US" altLang="zh-CN" sz="24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endParaRPr>
              </a:p>
              <a:p>
                <a:pPr marL="0" marR="0" lvl="0" indent="0" defTabSz="914367" rtl="0" eaLnBrk="1" fontAlgn="auto" latinLnBrk="0" hangingPunct="1">
                  <a:lnSpc>
                    <a:spcPct val="100000"/>
                  </a:lnSpc>
                  <a:spcBef>
                    <a:spcPts val="0"/>
                  </a:spcBef>
                  <a:spcAft>
                    <a:spcPts val="0"/>
                  </a:spcAft>
                  <a:buClrTx/>
                  <a:buSzTx/>
                  <a:buFontTx/>
                  <a:buNone/>
                  <a:tabLst/>
                  <a:defRPr/>
                </a:pPr>
                <a:endParaRPr kumimoji="0" lang="en-US" altLang="zh-CN" sz="24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设函数</a:t>
                </a:r>
                <a14:m>
                  <m:oMath xmlns:m="http://schemas.openxmlformats.org/officeDocument/2006/math">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𝑓</m:t>
                    </m:r>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m:t>
                    </m:r>
                  </m:oMath>
                </a14:m>
                <a:r>
                  <a:rPr kumimoji="0" lang="zh-CN"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代表某一算法在输入大小为</a:t>
                </a:r>
                <a14:m>
                  <m:oMath xmlns:m="http://schemas.openxmlformats.org/officeDocument/2006/math">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𝑛</m:t>
                    </m:r>
                  </m:oMath>
                </a14:m>
                <a:r>
                  <a:rPr kumimoji="0" lang="zh-CN"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的情况下的工作量（效率），则在</a:t>
                </a:r>
                <a14:m>
                  <m:oMath xmlns:m="http://schemas.openxmlformats.org/officeDocument/2006/math">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𝑛</m:t>
                    </m:r>
                  </m:oMath>
                </a14:m>
                <a:r>
                  <a:rPr kumimoji="0" lang="zh-CN"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趋向很大的时候，我们将</a:t>
                </a:r>
                <a14:m>
                  <m:oMath xmlns:m="http://schemas.openxmlformats.org/officeDocument/2006/math">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𝑓</m:t>
                    </m:r>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4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4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oMath>
                </a14:m>
                <a:r>
                  <a:rPr kumimoji="0" lang="zh-CN"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与另一行为已知的函数</a:t>
                </a:r>
                <a14:m>
                  <m:oMath xmlns:m="http://schemas.openxmlformats.org/officeDocument/2006/math">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400" b="0"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m:t>
                    </m:r>
                  </m:oMath>
                </a14:m>
                <a:r>
                  <a:rPr kumimoji="0" lang="zh-CN"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进行比较：</a:t>
                </a:r>
                <a:endParaRPr kumimoji="0" lang="en-US" altLang="zh-CN" sz="24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br>
                  <a:rPr kumimoji="0" lang="en-US" altLang="zh-CN" sz="2000" b="0"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大</a:t>
                </a:r>
                <a14:m>
                  <m:oMath xmlns:m="http://schemas.openxmlformats.org/officeDocument/2006/math">
                    <m:r>
                      <a:rPr kumimoji="0" lang="en-US" altLang="zh-CN" sz="2400" b="1" i="1" u="none" strike="noStrike" kern="1200" cap="none" spc="0" normalizeH="0" baseline="0" noProof="0" dirty="0" smtClean="0">
                        <a:ln>
                          <a:noFill/>
                        </a:ln>
                        <a:solidFill>
                          <a:srgbClr val="000000"/>
                        </a:solidFill>
                        <a:effectLst/>
                        <a:uLnTx/>
                        <a:uFillTx/>
                        <a:latin typeface="Cambria Math" panose="02040503050406030204" pitchFamily="18" charset="0"/>
                        <a:ea typeface="宋体" panose="02010600030101010101" pitchFamily="2" charset="-122"/>
                        <a:cs typeface="+mn-cs"/>
                      </a:rPr>
                      <m:t>𝑶</m:t>
                    </m:r>
                  </m:oMath>
                </a14:m>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符号（渐近上限）</a:t>
                </a:r>
                <a:endParaRPr kumimoji="0" lang="en-US" altLang="zh-CN"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如果</a:t>
                </a:r>
                <a14:m>
                  <m:oMath xmlns:m="http://schemas.openxmlformats.org/officeDocument/2006/math">
                    <m:r>
                      <a:rPr kumimoji="0" lang="en-US" altLang="zh-CN" sz="2000" b="0" i="1" u="none" strike="noStrike" kern="1200" cap="none" spc="0" normalizeH="0" baseline="0" noProof="0" dirty="0" smtClean="0">
                        <a:ln>
                          <a:noFill/>
                        </a:ln>
                        <a:solidFill>
                          <a:srgbClr val="000000"/>
                        </a:solidFill>
                        <a:effectLst/>
                        <a:uLnTx/>
                        <a:uFillTx/>
                        <a:latin typeface="Cambria Math" panose="02040503050406030204" pitchFamily="18" charset="0"/>
                        <a:ea typeface="楷体" panose="02010609060101010101" pitchFamily="49" charset="-122"/>
                        <a:cs typeface="+mn-cs"/>
                      </a:rPr>
                      <m:t>𝑓</m:t>
                    </m:r>
                    <m:d>
                      <m:dPr>
                        <m:ctrlPr>
                          <a:rPr kumimoji="0" lang="en-US" altLang="zh-CN" sz="2000" b="0" i="1" u="none" strike="noStrike" kern="1200" cap="none" spc="0" normalizeH="0" baseline="0" noProof="0" dirty="0" smtClean="0">
                            <a:ln>
                              <a:noFill/>
                            </a:ln>
                            <a:solidFill>
                              <a:srgbClr val="000000"/>
                            </a:solidFill>
                            <a:effectLst/>
                            <a:uLnTx/>
                            <a:uFillTx/>
                            <a:latin typeface="Cambria Math" panose="02040503050406030204" pitchFamily="18" charset="0"/>
                            <a:ea typeface="楷体" panose="02010609060101010101" pitchFamily="49" charset="-122"/>
                            <a:cs typeface="+mn-cs"/>
                          </a:rPr>
                        </m:ctrlPr>
                      </m:dPr>
                      <m:e>
                        <m:r>
                          <a:rPr kumimoji="0" lang="en-US" altLang="zh-CN" sz="2000" b="0" i="1" u="none" strike="noStrike" kern="1200" cap="none" spc="0" normalizeH="0" baseline="0" noProof="0" dirty="0" smtClean="0">
                            <a:ln>
                              <a:noFill/>
                            </a:ln>
                            <a:solidFill>
                              <a:srgbClr val="000000"/>
                            </a:solidFill>
                            <a:effectLst/>
                            <a:uLnTx/>
                            <a:uFillTx/>
                            <a:latin typeface="Cambria Math" panose="02040503050406030204" pitchFamily="18" charset="0"/>
                            <a:ea typeface="楷体" panose="02010609060101010101" pitchFamily="49" charset="-122"/>
                            <a:cs typeface="+mn-cs"/>
                          </a:rPr>
                          <m:t>𝑛</m:t>
                        </m:r>
                      </m:e>
                    </m:d>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在数量级上小于或等于</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 </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，则记为</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𝑓</m:t>
                    </m:r>
                    <m:d>
                      <m:dPr>
                        <m:ctrlP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ctrlPr>
                      </m:dPr>
                      <m:e>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e>
                    </m:d>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𝑂</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 </m:t>
                    </m:r>
                  </m:oMath>
                </a14:m>
                <a:b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a:br>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大</a:t>
                </a:r>
                <a14:m>
                  <m:oMath xmlns:m="http://schemas.openxmlformats.org/officeDocument/2006/math">
                    <m:r>
                      <a:rPr kumimoji="0" lang="en-US" altLang="zh-CN" sz="2400" b="1" i="0"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𝛀</m:t>
                    </m:r>
                  </m:oMath>
                </a14:m>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符号（渐近下限）</a:t>
                </a:r>
                <a:endParaRPr kumimoji="0" lang="en-US" altLang="zh-CN"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如果</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楷体" panose="02010609060101010101" pitchFamily="49" charset="-122"/>
                        <a:cs typeface="+mn-cs"/>
                      </a:rPr>
                      <m:t>𝑓</m:t>
                    </m:r>
                    <m:d>
                      <m:dPr>
                        <m:ctrlP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楷体" panose="02010609060101010101" pitchFamily="49" charset="-122"/>
                            <a:cs typeface="+mn-cs"/>
                          </a:rPr>
                        </m:ctrlPr>
                      </m:dPr>
                      <m:e>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楷体" panose="02010609060101010101" pitchFamily="49" charset="-122"/>
                            <a:cs typeface="+mn-cs"/>
                          </a:rPr>
                          <m:t>𝑛</m:t>
                        </m:r>
                      </m:e>
                    </m:d>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在数量级上大于或等于</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 </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，则记为</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𝑓</m:t>
                    </m:r>
                    <m:d>
                      <m:dPr>
                        <m:ctrlP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ctrlPr>
                      </m:dPr>
                      <m:e>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e>
                    </m:d>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l-GR"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𝛺</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oMath>
                </a14:m>
                <a:br>
                  <a:rPr kumimoji="0" lang="en-US" altLang="zh-CN"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br>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大</a:t>
                </a:r>
                <a14:m>
                  <m:oMath xmlns:m="http://schemas.openxmlformats.org/officeDocument/2006/math">
                    <m:r>
                      <a:rPr kumimoji="0" lang="en-US" altLang="zh-CN" sz="2400" b="1" i="0"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𝚯</m:t>
                    </m:r>
                  </m:oMath>
                </a14:m>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符号（同阶的渐近，</a:t>
                </a:r>
                <a:r>
                  <a:rPr kumimoji="0" lang="en-US" altLang="zh-CN"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asymptotically tight bound</a:t>
                </a:r>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t>
                </a:r>
                <a:endParaRPr kumimoji="0" lang="en-US" altLang="zh-CN"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如果</a:t>
                </a:r>
                <a14:m>
                  <m:oMath xmlns:m="http://schemas.openxmlformats.org/officeDocument/2006/math">
                    <m:r>
                      <m:rPr>
                        <m:sty m:val="p"/>
                      </m:rPr>
                      <a:rPr kumimoji="0" lang="en-US" altLang="zh-CN" sz="2000" b="0" i="0"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lim</m:t>
                    </m:r>
                    <m:f>
                      <m:fPr>
                        <m:ctrlPr>
                          <a:rPr kumimoji="0" lang="zh-CN" altLang="zh-CN" sz="20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ctrlPr>
                      </m:fPr>
                      <m:num>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𝑓</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𝑛</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num>
                      <m:den>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𝑔</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𝑛</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den>
                    </m:f>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000" b="0" i="1" u="none" strike="noStrike" kern="1200" cap="none" spc="0" normalizeH="0" baseline="0" noProof="0" smtClean="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𝑐</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，这里</a:t>
                </a:r>
                <a14:m>
                  <m:oMath xmlns:m="http://schemas.openxmlformats.org/officeDocument/2006/math">
                    <m:r>
                      <a:rPr kumimoji="0" lang="en-US" altLang="zh-CN" sz="2000" b="0" i="1" u="none" strike="noStrike" kern="1200" cap="none" spc="0" normalizeH="0" baseline="0" noProof="0" dirty="0" smtClean="0">
                        <a:ln>
                          <a:noFill/>
                        </a:ln>
                        <a:solidFill>
                          <a:srgbClr val="000000"/>
                        </a:solidFill>
                        <a:effectLst/>
                        <a:uLnTx/>
                        <a:uFillTx/>
                        <a:latin typeface="Cambria Math" panose="02040503050406030204" pitchFamily="18" charset="0"/>
                        <a:ea typeface="楷体" panose="02010609060101010101" pitchFamily="49" charset="-122"/>
                        <a:cs typeface="+mn-cs"/>
                      </a:rPr>
                      <m:t>𝑐</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为非</a:t>
                </a:r>
                <a:r>
                  <a:rPr kumimoji="0" lang="en-US" altLang="zh-CN"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0</a:t>
                </a:r>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常数，则称</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𝑓</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在数量级上等于</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 </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a:t>
                </a:r>
                <a:endParaRPr kumimoji="0" lang="en-US" altLang="zh-CN"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即</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𝑓</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和</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是同一个数量级的函数，记为：</a:t>
                </a:r>
                <a:r>
                  <a:rPr kumimoji="0" lang="en-US" altLang="zh-CN" sz="2000" b="0" i="0" u="none" strike="noStrike" kern="1200" cap="none" spc="0" normalizeH="0" baseline="0" noProof="0" dirty="0">
                    <a:ln>
                      <a:noFill/>
                    </a:ln>
                    <a:solidFill>
                      <a:srgbClr val="000000"/>
                    </a:solidFill>
                    <a:effectLst/>
                    <a:uLnTx/>
                    <a:uFillTx/>
                    <a:latin typeface="Times New Roman"/>
                    <a:ea typeface="宋体" panose="02010600030101010101" pitchFamily="2" charset="-122"/>
                    <a:cs typeface="+mn-cs"/>
                  </a:rPr>
                  <a:t> </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𝑓</m:t>
                    </m:r>
                    <m:d>
                      <m:dPr>
                        <m:ctrlP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ctrlPr>
                      </m:dPr>
                      <m:e>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e>
                    </m:d>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m:rPr>
                        <m:nor/>
                      </m:rPr>
                      <a:rPr kumimoji="0" lang="el-GR" altLang="zh-CN"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m:t>Θ</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 </m:t>
                    </m:r>
                  </m:oMath>
                </a14:m>
                <a:br>
                  <a:rPr kumimoji="0" lang="en-US" altLang="zh-CN" sz="20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小</a:t>
                </a:r>
                <a14:m>
                  <m:oMath xmlns:m="http://schemas.openxmlformats.org/officeDocument/2006/math">
                    <m:r>
                      <a:rPr kumimoji="0" lang="en-US" altLang="zh-CN" sz="2400" b="1" i="0"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𝒐</m:t>
                    </m:r>
                  </m:oMath>
                </a14:m>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符号（低阶的渐近，</a:t>
                </a:r>
                <a:r>
                  <a:rPr kumimoji="0" lang="en-US" altLang="zh-CN"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asymptotically negligible</a:t>
                </a:r>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t>
                </a:r>
                <a:endParaRPr kumimoji="0" lang="en-US" altLang="zh-CN"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如果</a:t>
                </a:r>
                <a14:m>
                  <m:oMath xmlns:m="http://schemas.openxmlformats.org/officeDocument/2006/math">
                    <m:r>
                      <m:rPr>
                        <m:sty m:val="p"/>
                      </m:rPr>
                      <a:rPr kumimoji="0" lang="en-US" altLang="zh-CN" sz="2000" b="0" i="0"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lim</m:t>
                    </m:r>
                    <m:f>
                      <m:fPr>
                        <m:ctrlPr>
                          <a:rPr kumimoji="0" lang="zh-CN" altLang="zh-CN" sz="20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ctrlPr>
                      </m:fPr>
                      <m:num>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𝑓</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𝑛</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num>
                      <m:den>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𝑔</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𝑛</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den>
                    </m:f>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=0</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，则称</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𝑓</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在数量级上严格小于</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 </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，记为</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𝑓</m:t>
                    </m:r>
                    <m:d>
                      <m:dPr>
                        <m:ctrlP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ctrlPr>
                      </m:dPr>
                      <m:e>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e>
                    </m:d>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𝑜</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oMath>
                </a14:m>
                <a:br>
                  <a:rPr kumimoji="0" lang="en-US" altLang="zh-CN" sz="20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小</a:t>
                </a:r>
                <a14:m>
                  <m:oMath xmlns:m="http://schemas.openxmlformats.org/officeDocument/2006/math">
                    <m:r>
                      <a:rPr kumimoji="0" lang="en-US" altLang="zh-CN" sz="2400" b="1" i="0"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𝒘</m:t>
                    </m:r>
                  </m:oMath>
                </a14:m>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符号（高阶的渐近，</a:t>
                </a:r>
                <a:r>
                  <a:rPr kumimoji="0" lang="en-US" altLang="zh-CN"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asymptotically dominant</a:t>
                </a:r>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t>
                </a:r>
                <a:endParaRPr kumimoji="0" lang="en-US" altLang="zh-CN" sz="2400" b="1"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如果</a:t>
                </a:r>
                <a14:m>
                  <m:oMath xmlns:m="http://schemas.openxmlformats.org/officeDocument/2006/math">
                    <m:r>
                      <m:rPr>
                        <m:sty m:val="p"/>
                      </m:rPr>
                      <a:rPr kumimoji="0" lang="en-US" altLang="zh-CN" sz="2000" b="0" i="0"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lim</m:t>
                    </m:r>
                    <m:f>
                      <m:fPr>
                        <m:ctrlPr>
                          <a:rPr kumimoji="0" lang="zh-CN" altLang="zh-CN" sz="20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ctrlPr>
                      </m:fPr>
                      <m:num>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𝑓</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𝑛</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num>
                      <m:den>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𝑔</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𝑛</m:t>
                        </m:r>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den>
                    </m:f>
                    <m:r>
                      <a:rPr kumimoji="0" lang="en-US" altLang="zh-CN" sz="2000" b="0" i="1" u="none" strike="noStrike" kern="1200" cap="none" spc="0" normalizeH="0" baseline="0" noProof="0">
                        <a:ln>
                          <a:noFill/>
                        </a:ln>
                        <a:solidFill>
                          <a:srgbClr val="000000"/>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0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cs typeface="Times New Roman" panose="02020603050405020304" pitchFamily="18" charset="0"/>
                      </a:rPr>
                      <m:t>∞</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，则称</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𝑓</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在数量级上严格大于</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 </m:t>
                    </m:r>
                  </m:oMath>
                </a14:m>
                <a:r>
                  <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，记为</a:t>
                </a:r>
                <a14:m>
                  <m:oMath xmlns:m="http://schemas.openxmlformats.org/officeDocument/2006/math">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𝑓</m:t>
                    </m:r>
                    <m:d>
                      <m:dPr>
                        <m:ctrlP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ctrlPr>
                      </m:dPr>
                      <m:e>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e>
                    </m:d>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𝑤</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𝑔</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𝑛</m:t>
                    </m:r>
                    <m:r>
                      <a:rPr kumimoji="0" lang="en-US" altLang="zh-CN" sz="2000" b="0" i="1" u="none" strike="noStrike" kern="1200" cap="none" spc="0" normalizeH="0" baseline="0" noProof="0" dirty="0">
                        <a:ln>
                          <a:noFill/>
                        </a:ln>
                        <a:solidFill>
                          <a:srgbClr val="000000"/>
                        </a:solidFill>
                        <a:effectLst/>
                        <a:uLnTx/>
                        <a:uFillTx/>
                        <a:latin typeface="Cambria Math" panose="02040503050406030204" pitchFamily="18" charset="0"/>
                        <a:ea typeface="宋体" panose="02010600030101010101" pitchFamily="2" charset="-122"/>
                        <a:cs typeface="+mn-cs"/>
                      </a:rPr>
                      <m:t>)) </m:t>
                    </m:r>
                  </m:oMath>
                </a14:m>
                <a:endParaRPr kumimoji="0"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endParaRPr>
              </a:p>
            </p:txBody>
          </p:sp>
        </mc:Choice>
        <mc:Fallback>
          <p:sp>
            <p:nvSpPr>
              <p:cNvPr id="7" name="文本框 6">
                <a:extLst>
                  <a:ext uri="{FF2B5EF4-FFF2-40B4-BE49-F238E27FC236}">
                    <a16:creationId xmlns:a16="http://schemas.microsoft.com/office/drawing/2014/main" id="{8011057F-6A10-44CC-A146-7BA4D79F5770}"/>
                  </a:ext>
                </a:extLst>
              </p:cNvPr>
              <p:cNvSpPr txBox="1">
                <a:spLocks noRot="1" noChangeAspect="1" noMove="1" noResize="1" noEditPoints="1" noAdjustHandles="1" noChangeArrowheads="1" noChangeShapeType="1" noTextEdit="1"/>
              </p:cNvSpPr>
              <p:nvPr/>
            </p:nvSpPr>
            <p:spPr>
              <a:xfrm>
                <a:off x="0" y="259572"/>
                <a:ext cx="11895667" cy="6118406"/>
              </a:xfrm>
              <a:prstGeom prst="rect">
                <a:avLst/>
              </a:prstGeom>
              <a:blipFill>
                <a:blip r:embed="rId2"/>
                <a:stretch>
                  <a:fillRect l="-769" t="-1097" r="-46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594465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EBEC"/>
        </a:soli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86E5BAF-85E4-4E67-9CBA-21E8FECF2764}"/>
              </a:ext>
            </a:extLst>
          </p:cNvPr>
          <p:cNvSpPr txBox="1"/>
          <p:nvPr/>
        </p:nvSpPr>
        <p:spPr>
          <a:xfrm>
            <a:off x="561702" y="1116856"/>
            <a:ext cx="4663440" cy="369332"/>
          </a:xfrm>
          <a:prstGeom prst="rect">
            <a:avLst/>
          </a:prstGeom>
          <a:noFill/>
        </p:spPr>
        <p:txBody>
          <a:bodyPr wrap="square" lIns="0" tIns="0" rIns="0" bIns="0" rtlCol="0">
            <a:spAutoFit/>
          </a:bodyPr>
          <a:lstStyle/>
          <a:p>
            <a:r>
              <a:rPr lang="zh-CN" altLang="en-US" sz="2400" b="1" dirty="0"/>
              <a:t>常数阶</a:t>
            </a:r>
            <a:r>
              <a:rPr lang="en-US" altLang="zh-CN" sz="2400" b="1" dirty="0"/>
              <a:t>O(1)</a:t>
            </a:r>
            <a:endParaRPr lang="zh-CN" altLang="en-US" sz="2400" dirty="0" err="1">
              <a:gradFill>
                <a:gsLst>
                  <a:gs pos="2917">
                    <a:schemeClr val="tx1"/>
                  </a:gs>
                  <a:gs pos="30000">
                    <a:schemeClr val="tx1"/>
                  </a:gs>
                </a:gsLst>
                <a:lin ang="5400000" scaled="0"/>
              </a:gradFill>
            </a:endParaRPr>
          </a:p>
        </p:txBody>
      </p:sp>
      <p:sp>
        <p:nvSpPr>
          <p:cNvPr id="5" name="文本框 4">
            <a:extLst>
              <a:ext uri="{FF2B5EF4-FFF2-40B4-BE49-F238E27FC236}">
                <a16:creationId xmlns:a16="http://schemas.microsoft.com/office/drawing/2014/main" id="{704C3859-B7FA-458C-B19E-FD9669BEA3CF}"/>
              </a:ext>
            </a:extLst>
          </p:cNvPr>
          <p:cNvSpPr txBox="1"/>
          <p:nvPr/>
        </p:nvSpPr>
        <p:spPr>
          <a:xfrm>
            <a:off x="487489" y="1950206"/>
            <a:ext cx="7646504" cy="1938992"/>
          </a:xfrm>
          <a:prstGeom prst="rect">
            <a:avLst/>
          </a:prstGeom>
          <a:solidFill>
            <a:schemeClr val="tx1"/>
          </a:solidFill>
        </p:spPr>
        <p:txBody>
          <a:bodyPr wrap="square">
            <a:spAutoFit/>
          </a:bodyPr>
          <a:lstStyle/>
          <a:p>
            <a:r>
              <a:rPr lang="en-US" altLang="zh-CN" sz="2400" dirty="0">
                <a:solidFill>
                  <a:srgbClr val="569DD7"/>
                </a:solidFill>
                <a:latin typeface="  Consolas"/>
              </a:rPr>
              <a:t>int </a:t>
            </a:r>
            <a:r>
              <a:rPr lang="en-US" altLang="zh-CN" sz="2400" dirty="0" err="1">
                <a:solidFill>
                  <a:srgbClr val="DDDDAB"/>
                </a:solidFill>
                <a:latin typeface="  Consolas"/>
              </a:rPr>
              <a:t>i</a:t>
            </a:r>
            <a:r>
              <a:rPr lang="en-US" altLang="zh-CN" sz="2400" dirty="0">
                <a:solidFill>
                  <a:srgbClr val="DDDDAB"/>
                </a:solidFill>
                <a:latin typeface="  Consolas"/>
              </a:rPr>
              <a:t> </a:t>
            </a:r>
            <a:r>
              <a:rPr lang="en-US" altLang="zh-CN" sz="2400" dirty="0">
                <a:solidFill>
                  <a:srgbClr val="D5D5D5"/>
                </a:solidFill>
                <a:latin typeface="  Consolas"/>
              </a:rPr>
              <a:t>= </a:t>
            </a:r>
            <a:r>
              <a:rPr lang="en-US" altLang="zh-CN" sz="2400" dirty="0">
                <a:solidFill>
                  <a:srgbClr val="B6CFA9"/>
                </a:solidFill>
                <a:latin typeface="  Consolas"/>
              </a:rPr>
              <a:t>1</a:t>
            </a:r>
            <a:r>
              <a:rPr lang="en-US" altLang="zh-CN" sz="2400" dirty="0">
                <a:solidFill>
                  <a:srgbClr val="D5D5D5"/>
                </a:solidFill>
                <a:latin typeface="  Consolas"/>
              </a:rPr>
              <a:t>;</a:t>
            </a:r>
          </a:p>
          <a:p>
            <a:r>
              <a:rPr lang="en-US" altLang="zh-CN" sz="2400" dirty="0">
                <a:solidFill>
                  <a:srgbClr val="569DD7"/>
                </a:solidFill>
                <a:latin typeface="  Consolas"/>
              </a:rPr>
              <a:t>int </a:t>
            </a:r>
            <a:r>
              <a:rPr lang="en-US" altLang="zh-CN" sz="2400" dirty="0">
                <a:solidFill>
                  <a:srgbClr val="DDDDAB"/>
                </a:solidFill>
                <a:latin typeface="  Consolas"/>
              </a:rPr>
              <a:t>j </a:t>
            </a:r>
            <a:r>
              <a:rPr lang="en-US" altLang="zh-CN" sz="2400" dirty="0">
                <a:solidFill>
                  <a:srgbClr val="D5D5D5"/>
                </a:solidFill>
                <a:latin typeface="  Consolas"/>
              </a:rPr>
              <a:t>= </a:t>
            </a:r>
            <a:r>
              <a:rPr lang="en-US" altLang="zh-CN" sz="2400" dirty="0">
                <a:solidFill>
                  <a:srgbClr val="B6CFA9"/>
                </a:solidFill>
                <a:latin typeface="  Consolas"/>
              </a:rPr>
              <a:t>2</a:t>
            </a:r>
            <a:r>
              <a:rPr lang="en-US" altLang="zh-CN" sz="2400" dirty="0">
                <a:solidFill>
                  <a:srgbClr val="D5D5D5"/>
                </a:solidFill>
                <a:latin typeface="  Consolas"/>
              </a:rPr>
              <a:t>;</a:t>
            </a:r>
          </a:p>
          <a:p>
            <a:r>
              <a:rPr lang="en-US" altLang="zh-CN" sz="2400" dirty="0">
                <a:solidFill>
                  <a:srgbClr val="000000"/>
                </a:solidFill>
                <a:latin typeface="  Consolas"/>
              </a:rPr>
              <a:t>3: </a:t>
            </a:r>
            <a:r>
              <a:rPr lang="en-US" altLang="zh-CN" sz="2400" dirty="0">
                <a:solidFill>
                  <a:srgbClr val="D5D5D5"/>
                </a:solidFill>
                <a:latin typeface="  Consolas"/>
              </a:rPr>
              <a:t>++</a:t>
            </a:r>
            <a:r>
              <a:rPr lang="en-US" altLang="zh-CN" sz="2400" dirty="0" err="1">
                <a:solidFill>
                  <a:srgbClr val="DDDDAB"/>
                </a:solidFill>
                <a:latin typeface="  Consolas"/>
              </a:rPr>
              <a:t>i</a:t>
            </a:r>
            <a:r>
              <a:rPr lang="en-US" altLang="zh-CN" sz="2400" dirty="0">
                <a:solidFill>
                  <a:srgbClr val="D5D5D5"/>
                </a:solidFill>
                <a:latin typeface="  Consolas"/>
              </a:rPr>
              <a:t>;</a:t>
            </a:r>
          </a:p>
          <a:p>
            <a:r>
              <a:rPr lang="en-US" altLang="zh-CN" sz="2400" dirty="0">
                <a:solidFill>
                  <a:srgbClr val="000000"/>
                </a:solidFill>
                <a:latin typeface="  Consolas"/>
              </a:rPr>
              <a:t>4: </a:t>
            </a:r>
            <a:r>
              <a:rPr lang="en-US" altLang="zh-CN" sz="2400" dirty="0" err="1">
                <a:solidFill>
                  <a:srgbClr val="DDDDAB"/>
                </a:solidFill>
                <a:latin typeface="  Consolas"/>
              </a:rPr>
              <a:t>j</a:t>
            </a:r>
            <a:r>
              <a:rPr lang="en-US" altLang="zh-CN" sz="2400" dirty="0" err="1">
                <a:solidFill>
                  <a:srgbClr val="D5D5D5"/>
                </a:solidFill>
                <a:latin typeface="  Consolas"/>
              </a:rPr>
              <a:t>++</a:t>
            </a:r>
            <a:r>
              <a:rPr lang="en-US" altLang="zh-CN" sz="2400" dirty="0">
                <a:solidFill>
                  <a:srgbClr val="D5D5D5"/>
                </a:solidFill>
                <a:latin typeface="  Consolas"/>
              </a:rPr>
              <a:t>;</a:t>
            </a:r>
          </a:p>
          <a:p>
            <a:r>
              <a:rPr lang="en-US" altLang="zh-CN" sz="2400" dirty="0">
                <a:solidFill>
                  <a:srgbClr val="569DD7"/>
                </a:solidFill>
                <a:latin typeface="  Consolas"/>
              </a:rPr>
              <a:t>int </a:t>
            </a:r>
            <a:r>
              <a:rPr lang="en-US" altLang="zh-CN" sz="2400" dirty="0">
                <a:solidFill>
                  <a:srgbClr val="DDDDAB"/>
                </a:solidFill>
                <a:latin typeface="  Consolas"/>
              </a:rPr>
              <a:t>m </a:t>
            </a:r>
            <a:r>
              <a:rPr lang="en-US" altLang="zh-CN" sz="2400" dirty="0">
                <a:solidFill>
                  <a:srgbClr val="D5D5D5"/>
                </a:solidFill>
                <a:latin typeface="  Consolas"/>
              </a:rPr>
              <a:t>= </a:t>
            </a:r>
            <a:r>
              <a:rPr lang="en-US" altLang="zh-CN" sz="2400" dirty="0" err="1">
                <a:solidFill>
                  <a:srgbClr val="DDDDAB"/>
                </a:solidFill>
                <a:latin typeface="  Consolas"/>
              </a:rPr>
              <a:t>i</a:t>
            </a:r>
            <a:r>
              <a:rPr lang="en-US" altLang="zh-CN" sz="2400" dirty="0">
                <a:solidFill>
                  <a:srgbClr val="DDDDAB"/>
                </a:solidFill>
                <a:latin typeface="  Consolas"/>
              </a:rPr>
              <a:t> </a:t>
            </a:r>
            <a:r>
              <a:rPr lang="en-US" altLang="zh-CN" sz="2400" dirty="0">
                <a:solidFill>
                  <a:srgbClr val="D5D5D5"/>
                </a:solidFill>
                <a:latin typeface="  Consolas"/>
              </a:rPr>
              <a:t>+ </a:t>
            </a:r>
            <a:r>
              <a:rPr lang="en-US" altLang="zh-CN" sz="2400" dirty="0">
                <a:solidFill>
                  <a:srgbClr val="DDDDAB"/>
                </a:solidFill>
                <a:latin typeface="  Consolas"/>
              </a:rPr>
              <a:t>j</a:t>
            </a:r>
            <a:r>
              <a:rPr lang="en-US" altLang="zh-CN" sz="2400" dirty="0">
                <a:solidFill>
                  <a:srgbClr val="D5D5D5"/>
                </a:solidFill>
                <a:latin typeface="  Consolas"/>
              </a:rPr>
              <a:t>;</a:t>
            </a:r>
            <a:endParaRPr lang="en-US" altLang="zh-CN" sz="2400" i="1" dirty="0">
              <a:solidFill>
                <a:srgbClr val="89DDFF"/>
              </a:solidFill>
              <a:latin typeface="  Consolas"/>
            </a:endParaRPr>
          </a:p>
        </p:txBody>
      </p:sp>
      <p:sp>
        <p:nvSpPr>
          <p:cNvPr id="7" name="文本框 6">
            <a:extLst>
              <a:ext uri="{FF2B5EF4-FFF2-40B4-BE49-F238E27FC236}">
                <a16:creationId xmlns:a16="http://schemas.microsoft.com/office/drawing/2014/main" id="{9887611D-FA10-42B0-92C9-865F5A45C5DD}"/>
              </a:ext>
            </a:extLst>
          </p:cNvPr>
          <p:cNvSpPr txBox="1"/>
          <p:nvPr/>
        </p:nvSpPr>
        <p:spPr>
          <a:xfrm>
            <a:off x="320039" y="4447903"/>
            <a:ext cx="9810206" cy="738664"/>
          </a:xfrm>
          <a:prstGeom prst="rect">
            <a:avLst/>
          </a:prstGeom>
          <a:noFill/>
        </p:spPr>
        <p:txBody>
          <a:bodyPr wrap="square" lIns="0" tIns="0" rIns="0" bIns="0" rtlCol="0">
            <a:spAutoFit/>
          </a:bodyPr>
          <a:lstStyle/>
          <a:p>
            <a:r>
              <a:rPr lang="zh-CN" altLang="en-US" sz="2400" dirty="0"/>
              <a:t>它消耗的时候并不随着某个变量的增长而增长，那么无论这类代码有多长，即使有几万几十万行，都可以用</a:t>
            </a:r>
            <a:r>
              <a:rPr lang="en-US" altLang="zh-CN" sz="2400" dirty="0"/>
              <a:t>O(1)</a:t>
            </a:r>
            <a:r>
              <a:rPr lang="zh-CN" altLang="en-US" sz="2400" dirty="0"/>
              <a:t>来表示它的时间复杂度。</a:t>
            </a:r>
            <a:endParaRPr lang="zh-CN" alt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099537120"/>
      </p:ext>
    </p:extLst>
  </p:cSld>
  <p:clrMapOvr>
    <a:overrideClrMapping bg1="lt1" tx1="dk1" bg2="lt2" tx2="dk2" accent1="accent1" accent2="accent2" accent3="accent3" accent4="accent4" accent5="accent5" accent6="accent6" hlink="hlink" folHlink="folHlink"/>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51896A8-75FC-46C2-BDC7-0C155105B56A}"/>
              </a:ext>
            </a:extLst>
          </p:cNvPr>
          <p:cNvSpPr/>
          <p:nvPr/>
        </p:nvSpPr>
        <p:spPr>
          <a:xfrm>
            <a:off x="474616" y="287510"/>
            <a:ext cx="10563497" cy="5632311"/>
          </a:xfrm>
          <a:prstGeom prst="rect">
            <a:avLst/>
          </a:prstGeom>
        </p:spPr>
        <p:txBody>
          <a:bodyPr wrap="square">
            <a:spAutoFit/>
          </a:bodyPr>
          <a:lstStyle/>
          <a:p>
            <a:endParaRPr lang="en-US" altLang="zh-CN" sz="2400" dirty="0"/>
          </a:p>
          <a:p>
            <a:r>
              <a:rPr lang="zh-CN" altLang="en-US" sz="2400" b="1" dirty="0"/>
              <a:t>线性阶O(n) ：</a:t>
            </a:r>
            <a:endParaRPr lang="en-US" altLang="zh-CN" sz="2400" b="1" dirty="0"/>
          </a:p>
          <a:p>
            <a:endParaRPr lang="en-US" altLang="zh-CN" sz="2400" b="1" dirty="0"/>
          </a:p>
          <a:p>
            <a:r>
              <a:rPr lang="zh-CN" altLang="en-US" sz="2400" dirty="0"/>
              <a:t>这个在最开始的代码示例中就讲解过了，如：</a:t>
            </a:r>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endParaRPr lang="en-US" altLang="zh-CN" sz="2400" dirty="0"/>
          </a:p>
          <a:p>
            <a:r>
              <a:rPr lang="zh-CN" altLang="en-US" sz="2400" dirty="0"/>
              <a:t>这段代码，for循环里面的代码会执行n遍，因此它消耗的时间是随着n的变化而变化的，因此这类代码都可以用O(n)来表示它的时间复杂度。</a:t>
            </a:r>
          </a:p>
        </p:txBody>
      </p:sp>
      <p:sp>
        <p:nvSpPr>
          <p:cNvPr id="4" name="文本框 3">
            <a:extLst>
              <a:ext uri="{FF2B5EF4-FFF2-40B4-BE49-F238E27FC236}">
                <a16:creationId xmlns:a16="http://schemas.microsoft.com/office/drawing/2014/main" id="{C1C20CA9-16D7-4652-A70B-803F97BCA76E}"/>
              </a:ext>
            </a:extLst>
          </p:cNvPr>
          <p:cNvSpPr txBox="1"/>
          <p:nvPr/>
        </p:nvSpPr>
        <p:spPr>
          <a:xfrm>
            <a:off x="618117" y="2074303"/>
            <a:ext cx="7646504" cy="1938992"/>
          </a:xfrm>
          <a:prstGeom prst="rect">
            <a:avLst/>
          </a:prstGeom>
          <a:solidFill>
            <a:schemeClr val="tx1"/>
          </a:solidFill>
        </p:spPr>
        <p:txBody>
          <a:bodyPr wrap="square">
            <a:spAutoFit/>
          </a:bodyPr>
          <a:lstStyle/>
          <a:p>
            <a:pPr lvl="0" defTabSz="914367">
              <a:defRPr/>
            </a:pPr>
            <a:r>
              <a:rPr kumimoji="0" lang="en-US" altLang="zh-CN" sz="2400" b="0" i="1" u="none" strike="noStrike" kern="1200" cap="none" spc="0" normalizeH="0" baseline="0" noProof="0" dirty="0">
                <a:ln>
                  <a:noFill/>
                </a:ln>
                <a:solidFill>
                  <a:srgbClr val="89DDFF"/>
                </a:solidFill>
                <a:effectLst/>
                <a:uLnTx/>
                <a:uFillTx/>
                <a:latin typeface="  Consolas"/>
                <a:ea typeface="楷体"/>
                <a:cs typeface="+mn-cs"/>
              </a:rPr>
              <a:t>for</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C792EA"/>
                </a:solidFill>
                <a:effectLst/>
                <a:uLnTx/>
                <a:uFillTx/>
                <a:latin typeface="  Consolas"/>
                <a:ea typeface="楷体"/>
                <a:cs typeface="+mn-cs"/>
              </a:rPr>
              <a:t>int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i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F78C6C"/>
                </a:solidFill>
                <a:effectLst/>
                <a:uLnTx/>
                <a:uFillTx/>
                <a:latin typeface="  Consolas"/>
                <a:ea typeface="楷体"/>
                <a:cs typeface="+mn-cs"/>
              </a:rPr>
              <a:t>1,</a:t>
            </a:r>
            <a:r>
              <a:rPr lang="en-US" altLang="zh-CN" sz="2400" i="1" dirty="0">
                <a:solidFill>
                  <a:srgbClr val="89DDFF"/>
                </a:solidFill>
                <a:latin typeface="  Consolas"/>
              </a:rPr>
              <a:t> a=</a:t>
            </a:r>
            <a:r>
              <a:rPr lang="en-US" altLang="zh-CN" sz="2400" dirty="0">
                <a:solidFill>
                  <a:srgbClr val="F78C6C"/>
                </a:solidFill>
                <a:latin typeface="  Consolas"/>
              </a:rPr>
              <a:t> 0</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i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&lt;=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n</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r>
              <a:rPr kumimoji="0" lang="en-US" altLang="zh-CN" sz="2400" b="0" i="0" u="none" strike="noStrike" kern="1200" cap="none" spc="0" normalizeH="0" baseline="0" noProof="0" dirty="0" err="1">
                <a:ln>
                  <a:noFill/>
                </a:ln>
                <a:solidFill>
                  <a:srgbClr val="A6ACCD"/>
                </a:solidFill>
                <a:effectLst/>
                <a:uLnTx/>
                <a:uFillTx/>
                <a:latin typeface="  Consolas"/>
                <a:ea typeface="楷体"/>
                <a:cs typeface="+mn-cs"/>
              </a:rPr>
              <a:t>i</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lang="en-US" altLang="zh-CN" sz="2400" noProof="0" dirty="0">
                <a:solidFill>
                  <a:srgbClr val="89DDFF"/>
                </a:solidFill>
                <a:latin typeface="  Consolas"/>
                <a:ea typeface="楷体"/>
              </a:rPr>
              <a:t>     sum+=</a:t>
            </a:r>
            <a:r>
              <a:rPr lang="en-US" altLang="zh-CN" sz="2400" dirty="0">
                <a:solidFill>
                  <a:srgbClr val="89DDFF"/>
                </a:solidFill>
                <a:latin typeface="  Consolas"/>
                <a:ea typeface="楷体"/>
              </a:rPr>
              <a:t>a</a:t>
            </a:r>
            <a:r>
              <a:rPr lang="en-US" altLang="zh-CN" sz="2400" noProof="0" dirty="0">
                <a:solidFill>
                  <a:srgbClr val="89DDFF"/>
                </a:solidFill>
                <a:latin typeface="  Consolas"/>
                <a:ea typeface="楷体"/>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dirty="0">
                <a:ln>
                  <a:noFill/>
                </a:ln>
                <a:solidFill>
                  <a:srgbClr val="89DDFF"/>
                </a:solidFill>
                <a:effectLst/>
                <a:uLnTx/>
                <a:uFillTx/>
                <a:latin typeface="  Consolas"/>
                <a:ea typeface="楷体"/>
                <a:cs typeface="+mn-cs"/>
              </a:rPr>
              <a:t>     a++;</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A6ACCD"/>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F07178"/>
                </a:solidFill>
                <a:effectLst/>
                <a:uLnTx/>
                <a:uFillTx/>
                <a:latin typeface="  Consolas"/>
                <a:ea typeface="楷体"/>
                <a:cs typeface="+mn-cs"/>
              </a:rPr>
              <a:t>    </a:t>
            </a:r>
            <a:r>
              <a:rPr kumimoji="0" lang="en-US" altLang="zh-CN" sz="2400" b="0" i="0" u="none" strike="noStrike" kern="1200" cap="none" spc="0" normalizeH="0" baseline="0" noProof="0" dirty="0">
                <a:ln>
                  <a:noFill/>
                </a:ln>
                <a:solidFill>
                  <a:srgbClr val="89DDFF"/>
                </a:solidFill>
                <a:effectLst/>
                <a:uLnTx/>
                <a:uFillTx/>
                <a:latin typeface="  Consolas"/>
                <a:ea typeface="楷体"/>
                <a:cs typeface="+mn-cs"/>
              </a:rPr>
              <a:t>}</a:t>
            </a:r>
            <a:endParaRPr kumimoji="0" lang="en-US" altLang="zh-CN" sz="2400" b="0" i="0" u="none" strike="noStrike" kern="1200" cap="none" spc="0" normalizeH="0" baseline="0" noProof="0" dirty="0">
              <a:ln>
                <a:noFill/>
              </a:ln>
              <a:solidFill>
                <a:srgbClr val="A6ACCD"/>
              </a:solidFill>
              <a:effectLst/>
              <a:uLnTx/>
              <a:uFillTx/>
              <a:latin typeface="  Consolas"/>
              <a:ea typeface="楷体"/>
              <a:cs typeface="+mn-cs"/>
            </a:endParaRPr>
          </a:p>
        </p:txBody>
      </p:sp>
    </p:spTree>
    <p:extLst>
      <p:ext uri="{BB962C8B-B14F-4D97-AF65-F5344CB8AC3E}">
        <p14:creationId xmlns:p14="http://schemas.microsoft.com/office/powerpoint/2010/main" val="3870788166"/>
      </p:ext>
    </p:extLst>
  </p:cSld>
  <p:clrMapOvr>
    <a:masterClrMapping/>
  </p:clrMapOvr>
  <p:transition>
    <p:fade/>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eynote_Light Gray Template">
  <a:themeElements>
    <a:clrScheme name="Build 2019 Light">
      <a:dk1>
        <a:srgbClr val="000000"/>
      </a:dk1>
      <a:lt1>
        <a:srgbClr val="FFFFFF"/>
      </a:lt1>
      <a:dk2>
        <a:srgbClr val="274B47"/>
      </a:dk2>
      <a:lt2>
        <a:srgbClr val="E6E6E6"/>
      </a:lt2>
      <a:accent1>
        <a:srgbClr val="0078D4"/>
      </a:accent1>
      <a:accent2>
        <a:srgbClr val="243A5E"/>
      </a:accent2>
      <a:accent3>
        <a:srgbClr val="008575"/>
      </a:accent3>
      <a:accent4>
        <a:srgbClr val="274B47"/>
      </a:accent4>
      <a:accent5>
        <a:srgbClr val="D83B01"/>
      </a:accent5>
      <a:accent6>
        <a:srgbClr val="FF9349"/>
      </a:accent6>
      <a:hlink>
        <a:srgbClr val="0078D4"/>
      </a:hlink>
      <a:folHlink>
        <a:srgbClr val="0078D4"/>
      </a:folHlink>
    </a:clrScheme>
    <a:fontScheme name="自定义 3">
      <a:majorFont>
        <a:latin typeface="Times New Roman"/>
        <a:ea typeface="宋体"/>
        <a:cs typeface=""/>
      </a:majorFont>
      <a:minorFont>
        <a:latin typeface="Times New Roman"/>
        <a:ea typeface="楷体"/>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solidFill>
          <a:srgbClr val="FFFFFF"/>
        </a:solidFill>
        <a:ln w="15875" cap="rnd" cmpd="sng" algn="ctr">
          <a:solidFill>
            <a:schemeClr val="bg1">
              <a:lumMod val="65000"/>
            </a:schemeClr>
          </a:solidFill>
          <a:prstDash val="solid"/>
          <a:headEnd type="none" w="lg" len="med"/>
          <a:tailEnd type="none" w="lg" len="med"/>
        </a:ln>
        <a:effectLst/>
      </a:spPr>
      <a:bodyPr/>
      <a:lst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Keynote_Template.potx" id="{6685DD4E-F092-4CB9-9A6E-6267A4540671}" vid="{A3BD0681-E664-493A-8341-310D834FCD1E}"/>
    </a:ext>
  </a:extLst>
</a:theme>
</file>

<file path=ppt/theme/theme3.xml><?xml version="1.0" encoding="utf-8"?>
<a:theme xmlns:a="http://schemas.openxmlformats.org/drawingml/2006/main" name="1_Keynote_Light Gray Template">
  <a:themeElements>
    <a:clrScheme name="Build 2019 Light">
      <a:dk1>
        <a:srgbClr val="000000"/>
      </a:dk1>
      <a:lt1>
        <a:srgbClr val="FFFFFF"/>
      </a:lt1>
      <a:dk2>
        <a:srgbClr val="274B47"/>
      </a:dk2>
      <a:lt2>
        <a:srgbClr val="E6E6E6"/>
      </a:lt2>
      <a:accent1>
        <a:srgbClr val="0078D4"/>
      </a:accent1>
      <a:accent2>
        <a:srgbClr val="243A5E"/>
      </a:accent2>
      <a:accent3>
        <a:srgbClr val="008575"/>
      </a:accent3>
      <a:accent4>
        <a:srgbClr val="274B47"/>
      </a:accent4>
      <a:accent5>
        <a:srgbClr val="D83B01"/>
      </a:accent5>
      <a:accent6>
        <a:srgbClr val="FF9349"/>
      </a:accent6>
      <a:hlink>
        <a:srgbClr val="0078D4"/>
      </a:hlink>
      <a:folHlink>
        <a:srgbClr val="0078D4"/>
      </a:folHlink>
    </a:clrScheme>
    <a:fontScheme name="自定义 2">
      <a:majorFont>
        <a:latin typeface="Times New Roman"/>
        <a:ea typeface=""/>
        <a:cs typeface=""/>
      </a:majorFont>
      <a:minorFont>
        <a:latin typeface="Times New Roman"/>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solidFill>
          <a:srgbClr val="FFFFFF"/>
        </a:solidFill>
        <a:ln w="15875" cap="rnd" cmpd="sng" algn="ctr">
          <a:solidFill>
            <a:schemeClr val="bg1">
              <a:lumMod val="65000"/>
            </a:schemeClr>
          </a:solidFill>
          <a:prstDash val="solid"/>
          <a:headEnd type="none" w="lg" len="med"/>
          <a:tailEnd type="none" w="lg" len="med"/>
        </a:ln>
        <a:effectLst/>
      </a:spPr>
      <a:bodyPr/>
      <a:lst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Keynote_Template.potx" id="{6685DD4E-F092-4CB9-9A6E-6267A4540671}" vid="{A3BD0681-E664-493A-8341-310D834FCD1E}"/>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uild 2019 Light">
    <a:dk1>
      <a:srgbClr val="000000"/>
    </a:dk1>
    <a:lt1>
      <a:srgbClr val="FFFFFF"/>
    </a:lt1>
    <a:dk2>
      <a:srgbClr val="274B47"/>
    </a:dk2>
    <a:lt2>
      <a:srgbClr val="E6E6E6"/>
    </a:lt2>
    <a:accent1>
      <a:srgbClr val="0078D4"/>
    </a:accent1>
    <a:accent2>
      <a:srgbClr val="243A5E"/>
    </a:accent2>
    <a:accent3>
      <a:srgbClr val="008575"/>
    </a:accent3>
    <a:accent4>
      <a:srgbClr val="274B47"/>
    </a:accent4>
    <a:accent5>
      <a:srgbClr val="D83B01"/>
    </a:accent5>
    <a:accent6>
      <a:srgbClr val="FF9349"/>
    </a:accent6>
    <a:hlink>
      <a:srgbClr val="0078D4"/>
    </a:hlink>
    <a:folHlink>
      <a:srgbClr val="0078D4"/>
    </a:folHlink>
  </a:clrScheme>
</a:themeOverride>
</file>

<file path=docProps/app.xml><?xml version="1.0" encoding="utf-8"?>
<Properties xmlns="http://schemas.openxmlformats.org/officeDocument/2006/extended-properties" xmlns:vt="http://schemas.openxmlformats.org/officeDocument/2006/docPropsVTypes">
  <TotalTime>3509</TotalTime>
  <Words>1488</Words>
  <Application>Microsoft Office PowerPoint</Application>
  <PresentationFormat>宽屏</PresentationFormat>
  <Paragraphs>225</Paragraphs>
  <Slides>24</Slides>
  <Notes>3</Notes>
  <HiddenSlides>0</HiddenSlides>
  <MMClips>0</MMClips>
  <ScaleCrop>false</ScaleCrop>
  <HeadingPairs>
    <vt:vector size="6" baseType="variant">
      <vt:variant>
        <vt:lpstr>已用的字体</vt:lpstr>
      </vt:variant>
      <vt:variant>
        <vt:i4>16</vt:i4>
      </vt:variant>
      <vt:variant>
        <vt:lpstr>主题</vt:lpstr>
      </vt:variant>
      <vt:variant>
        <vt:i4>3</vt:i4>
      </vt:variant>
      <vt:variant>
        <vt:lpstr>幻灯片标题</vt:lpstr>
      </vt:variant>
      <vt:variant>
        <vt:i4>24</vt:i4>
      </vt:variant>
    </vt:vector>
  </HeadingPairs>
  <TitlesOfParts>
    <vt:vector size="43" baseType="lpstr">
      <vt:lpstr>  Consolas</vt:lpstr>
      <vt:lpstr>-apple-system</vt:lpstr>
      <vt:lpstr>CIDFont+F1</vt:lpstr>
      <vt:lpstr>CIDFont+F2</vt:lpstr>
      <vt:lpstr>PingFang SC</vt:lpstr>
      <vt:lpstr>Source Code Pro</vt:lpstr>
      <vt:lpstr>等线</vt:lpstr>
      <vt:lpstr>宋体</vt:lpstr>
      <vt:lpstr>Arial</vt:lpstr>
      <vt:lpstr>Calibri</vt:lpstr>
      <vt:lpstr>Cambria Math</vt:lpstr>
      <vt:lpstr>Consolas</vt:lpstr>
      <vt:lpstr>Helvetica</vt:lpstr>
      <vt:lpstr>Segoe UI</vt:lpstr>
      <vt:lpstr>Times New Roman</vt:lpstr>
      <vt:lpstr>Wingdings</vt:lpstr>
      <vt:lpstr>Office 主题</vt:lpstr>
      <vt:lpstr>Keynote_Light Gray Template</vt:lpstr>
      <vt:lpstr>1_Keynote_Light Gray Template</vt:lpstr>
      <vt:lpstr>PowerPoint 演示文稿</vt:lpstr>
      <vt:lpstr>如何对算法复杂度进行分析</vt:lpstr>
      <vt:lpstr>时间复杂度</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空间复杂度</vt:lpstr>
      <vt:lpstr>PowerPoint 演示文稿</vt:lpstr>
      <vt:lpstr>PowerPoint 演示文稿</vt:lpstr>
      <vt:lpstr>PowerPoint 演示文稿</vt:lpstr>
      <vt:lpstr>PowerPoint 演示文稿</vt:lpstr>
      <vt:lpstr>PowerPoint 演示文稿</vt:lpstr>
      <vt:lpstr>暴力求解法</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算法复杂度分析</dc:title>
  <dc:creator>咳咳</dc:creator>
  <cp:lastModifiedBy>泽武 姚</cp:lastModifiedBy>
  <cp:revision>29</cp:revision>
  <dcterms:created xsi:type="dcterms:W3CDTF">2021-07-09T07:18:29Z</dcterms:created>
  <dcterms:modified xsi:type="dcterms:W3CDTF">2021-07-20T13:11:58Z</dcterms:modified>
</cp:coreProperties>
</file>

<file path=docProps/thumbnail.jpeg>
</file>